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3" r:id="rId1"/>
  </p:sldMasterIdLst>
  <p:notesMasterIdLst>
    <p:notesMasterId r:id="rId14"/>
  </p:notesMasterIdLst>
  <p:sldIdLst>
    <p:sldId id="258" r:id="rId2"/>
    <p:sldId id="271" r:id="rId3"/>
    <p:sldId id="272" r:id="rId4"/>
    <p:sldId id="257" r:id="rId5"/>
    <p:sldId id="273" r:id="rId6"/>
    <p:sldId id="261" r:id="rId7"/>
    <p:sldId id="264" r:id="rId8"/>
    <p:sldId id="262" r:id="rId9"/>
    <p:sldId id="268" r:id="rId10"/>
    <p:sldId id="267" r:id="rId11"/>
    <p:sldId id="266" r:id="rId12"/>
    <p:sldId id="263" r:id="rId13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71">
          <p15:clr>
            <a:srgbClr val="A4A3A4"/>
          </p15:clr>
        </p15:guide>
        <p15:guide id="2" orient="horz" pos="3092">
          <p15:clr>
            <a:srgbClr val="A4A3A4"/>
          </p15:clr>
        </p15:guide>
        <p15:guide id="3" orient="horz" pos="517">
          <p15:clr>
            <a:srgbClr val="A4A3A4"/>
          </p15:clr>
        </p15:guide>
        <p15:guide id="4" orient="horz" pos="895">
          <p15:clr>
            <a:srgbClr val="A4A3A4"/>
          </p15:clr>
        </p15:guide>
        <p15:guide id="5" orient="horz" pos="2387">
          <p15:clr>
            <a:srgbClr val="A4A3A4"/>
          </p15:clr>
        </p15:guide>
        <p15:guide id="6" pos="5565">
          <p15:clr>
            <a:srgbClr val="A4A3A4"/>
          </p15:clr>
        </p15:guide>
        <p15:guide id="7" pos="317">
          <p15:clr>
            <a:srgbClr val="A4A3A4"/>
          </p15:clr>
        </p15:guide>
        <p15:guide id="8" pos="15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MJ" initials="Mj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B1F8F"/>
    <a:srgbClr val="A12B2F"/>
    <a:srgbClr val="007836"/>
    <a:srgbClr val="ECAA00"/>
    <a:srgbClr val="76777B"/>
    <a:srgbClr val="00609C"/>
    <a:srgbClr val="ECAC00"/>
    <a:srgbClr val="00A19C"/>
    <a:srgbClr val="0082CA"/>
    <a:srgbClr val="4D00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099" autoAdjust="0"/>
    <p:restoredTop sz="73927" autoAdjust="0"/>
  </p:normalViewPr>
  <p:slideViewPr>
    <p:cSldViewPr snapToGrid="0" showGuides="1">
      <p:cViewPr varScale="1">
        <p:scale>
          <a:sx n="156" d="100"/>
          <a:sy n="156" d="100"/>
        </p:scale>
        <p:origin x="1712" y="168"/>
      </p:cViewPr>
      <p:guideLst>
        <p:guide orient="horz" pos="271"/>
        <p:guide orient="horz" pos="3092"/>
        <p:guide orient="horz" pos="517"/>
        <p:guide orient="horz" pos="895"/>
        <p:guide orient="horz" pos="2387"/>
        <p:guide pos="5565"/>
        <p:guide pos="317"/>
        <p:guide pos="151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" d="100"/>
        <a:sy n="2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80A489-9093-C54A-B1C3-374F661A0010}" type="datetimeFigureOut">
              <a:rPr lang="en-US" smtClean="0"/>
              <a:t>4/2/24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AA7A1A-8011-3A42-91B8-EE1BD44E4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6910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u="none" strike="noStrike" dirty="0">
                <a:solidFill>
                  <a:srgbClr val="0D0D0D"/>
                </a:solidFill>
                <a:effectLst/>
                <a:latin typeface="Söhne"/>
              </a:rPr>
              <a:t>Today, we'll embark on a journey through the cutting-edge realm of Multi-Agent Systems (MAS) and their transformative impact on software development. Our focus will be on understanding the core principles of MAS and showcasing a demonstration of MAS-driven code generation.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AA7A1A-8011-3A42-91B8-EE1BD44E445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6636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AA7A1A-8011-3A42-91B8-EE1BD44E445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1809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0" i="0" u="none" strike="noStrike" dirty="0">
                <a:solidFill>
                  <a:srgbClr val="0D0D0D"/>
                </a:solidFill>
                <a:effectLst/>
                <a:latin typeface="Söhne"/>
              </a:rPr>
              <a:t>An AI agent is a software program designed to autonomously perform tasks or make decisions to achieve specific goals</a:t>
            </a:r>
          </a:p>
          <a:p>
            <a:pPr algn="l"/>
            <a:r>
              <a:rPr lang="en-US" b="0" i="0" u="none" strike="noStrike" dirty="0">
                <a:solidFill>
                  <a:srgbClr val="0D0D0D"/>
                </a:solidFill>
                <a:effectLst/>
                <a:latin typeface="Söhne"/>
              </a:rPr>
              <a:t>It learns from data, adapts to new scenarios, and operates independently</a:t>
            </a:r>
          </a:p>
          <a:p>
            <a:pPr algn="l"/>
            <a:endParaRPr lang="en-US" b="0" i="0" u="none" strike="noStrike" dirty="0">
              <a:solidFill>
                <a:srgbClr val="0D0D0D"/>
              </a:solidFill>
              <a:effectLst/>
              <a:latin typeface="Söhne"/>
            </a:endParaRPr>
          </a:p>
          <a:p>
            <a:pPr algn="l"/>
            <a:r>
              <a:rPr lang="en-US" b="0" i="0" u="none" strike="noStrike" dirty="0">
                <a:solidFill>
                  <a:srgbClr val="0D0D0D"/>
                </a:solidFill>
                <a:effectLst/>
                <a:latin typeface="Söhne"/>
              </a:rPr>
              <a:t>Characteristics of AI Agents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u="none" strike="noStrike" dirty="0">
                <a:solidFill>
                  <a:srgbClr val="0D0D0D"/>
                </a:solidFill>
                <a:effectLst/>
                <a:latin typeface="Söhne"/>
              </a:rPr>
              <a:t>Learning:</a:t>
            </a:r>
            <a:r>
              <a:rPr lang="en-US" b="0" i="0" u="none" strike="noStrike" dirty="0">
                <a:solidFill>
                  <a:srgbClr val="0D0D0D"/>
                </a:solidFill>
                <a:effectLst/>
                <a:latin typeface="Söhne"/>
              </a:rPr>
              <a:t> "AI agents improve over time through data analysis and feedback, enhancing their decision-making and performance."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u="none" strike="noStrike" dirty="0">
                <a:solidFill>
                  <a:srgbClr val="0D0D0D"/>
                </a:solidFill>
                <a:effectLst/>
                <a:latin typeface="Söhne"/>
              </a:rPr>
              <a:t>Autonomy:</a:t>
            </a:r>
            <a:r>
              <a:rPr lang="en-US" b="0" i="0" u="none" strike="noStrike" dirty="0">
                <a:solidFill>
                  <a:srgbClr val="0D0D0D"/>
                </a:solidFill>
                <a:effectLst/>
                <a:latin typeface="Söhne"/>
              </a:rPr>
              <a:t> "Equipped with the ability to make independent decisions, AI agents operate without the need for constant human guidance."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u="none" strike="noStrike" dirty="0">
                <a:solidFill>
                  <a:srgbClr val="0D0D0D"/>
                </a:solidFill>
                <a:effectLst/>
                <a:latin typeface="Söhne"/>
              </a:rPr>
              <a:t>Adaptability:</a:t>
            </a:r>
            <a:r>
              <a:rPr lang="en-US" b="0" i="0" u="none" strike="noStrike" dirty="0">
                <a:solidFill>
                  <a:srgbClr val="0D0D0D"/>
                </a:solidFill>
                <a:effectLst/>
                <a:latin typeface="Söhne"/>
              </a:rPr>
              <a:t> "They can adjust their actions and strategies in response to changing environments or objectives."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u="none" strike="noStrike" dirty="0">
                <a:solidFill>
                  <a:srgbClr val="0D0D0D"/>
                </a:solidFill>
                <a:effectLst/>
                <a:latin typeface="Söhne"/>
              </a:rPr>
              <a:t>Collaborative Intelligence:</a:t>
            </a:r>
            <a:r>
              <a:rPr lang="en-US" b="0" i="0" u="none" strike="noStrike" dirty="0">
                <a:solidFill>
                  <a:srgbClr val="0D0D0D"/>
                </a:solidFill>
                <a:effectLst/>
                <a:latin typeface="Söhne"/>
              </a:rPr>
              <a:t> "AI agents can work together with other agents, sharing knowledge and tasks to achieve complex goals."</a:t>
            </a:r>
          </a:p>
          <a:p>
            <a:endParaRPr lang="en-US" dirty="0"/>
          </a:p>
          <a:p>
            <a:pPr algn="l"/>
            <a:r>
              <a:rPr lang="en-US" b="0" i="0" u="none" strike="noStrike" dirty="0">
                <a:solidFill>
                  <a:srgbClr val="0D0D0D"/>
                </a:solidFill>
                <a:effectLst/>
                <a:latin typeface="Söhne"/>
              </a:rPr>
              <a:t>Types of AI Agents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u="none" strike="noStrike" dirty="0">
                <a:solidFill>
                  <a:srgbClr val="0D0D0D"/>
                </a:solidFill>
                <a:effectLst/>
                <a:latin typeface="Söhne"/>
              </a:rPr>
              <a:t>Reactive Agents:</a:t>
            </a:r>
            <a:r>
              <a:rPr lang="en-US" b="0" i="0" u="none" strike="noStrike" dirty="0">
                <a:solidFill>
                  <a:srgbClr val="0D0D0D"/>
                </a:solidFill>
                <a:effectLst/>
                <a:latin typeface="Söhne"/>
              </a:rPr>
              <a:t> Operate based on current perceptions without considering the past or future implications.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u="none" strike="noStrike" dirty="0">
                <a:solidFill>
                  <a:srgbClr val="0D0D0D"/>
                </a:solidFill>
                <a:effectLst/>
                <a:latin typeface="Söhne"/>
              </a:rPr>
              <a:t>Deliberative/Goal-Based Agents:</a:t>
            </a:r>
            <a:r>
              <a:rPr lang="en-US" b="0" i="0" u="none" strike="noStrike" dirty="0">
                <a:solidFill>
                  <a:srgbClr val="0D0D0D"/>
                </a:solidFill>
                <a:effectLst/>
                <a:latin typeface="Söhne"/>
              </a:rPr>
              <a:t> Plan and make decisions based on desired outcomes, often employing complex algorithms to forecast future states.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u="none" strike="noStrike" dirty="0">
                <a:solidFill>
                  <a:srgbClr val="0D0D0D"/>
                </a:solidFill>
                <a:effectLst/>
                <a:latin typeface="Söhne"/>
              </a:rPr>
              <a:t>Utility-Based Agents:</a:t>
            </a:r>
            <a:r>
              <a:rPr lang="en-US" b="0" i="0" u="none" strike="noStrike" dirty="0">
                <a:solidFill>
                  <a:srgbClr val="0D0D0D"/>
                </a:solidFill>
                <a:effectLst/>
                <a:latin typeface="Söhne"/>
              </a:rPr>
              <a:t> Make decisions to maximize a certain utility function, which evaluates the success of an outcome.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u="none" strike="noStrike" dirty="0">
                <a:solidFill>
                  <a:srgbClr val="0D0D0D"/>
                </a:solidFill>
                <a:effectLst/>
                <a:latin typeface="Söhne"/>
              </a:rPr>
              <a:t>Learning Agents:</a:t>
            </a:r>
            <a:r>
              <a:rPr lang="en-US" b="0" i="0" u="none" strike="noStrike" dirty="0">
                <a:solidFill>
                  <a:srgbClr val="0D0D0D"/>
                </a:solidFill>
                <a:effectLst/>
                <a:latin typeface="Söhne"/>
              </a:rPr>
              <a:t> Continuously improve their performance by learning from their environment and past actions, often through techniques like machine learning and deep learning.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AA7A1A-8011-3A42-91B8-EE1BD44E445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7952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0" i="0" u="none" strike="noStrike" dirty="0">
                <a:solidFill>
                  <a:srgbClr val="0D0D0D"/>
                </a:solidFill>
                <a:effectLst/>
                <a:latin typeface="Söhne"/>
              </a:rPr>
              <a:t>The Strength 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b="1" i="0" u="none" strike="noStrike" dirty="0">
                <a:solidFill>
                  <a:srgbClr val="0D0D0D"/>
                </a:solidFill>
                <a:effectLst/>
                <a:latin typeface="Söhne"/>
              </a:rPr>
              <a:t>Complex Problem Solving:</a:t>
            </a:r>
            <a:r>
              <a:rPr lang="en-US" b="0" i="0" u="none" strike="noStrike" dirty="0">
                <a:solidFill>
                  <a:srgbClr val="0D0D0D"/>
                </a:solidFill>
                <a:effectLst/>
                <a:latin typeface="Söhne"/>
              </a:rPr>
              <a:t> "Together, multiple AI agents can tackle intricate problems more efficiently by dividing and conquering."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b="1" i="0" u="none" strike="noStrike" dirty="0">
                <a:solidFill>
                  <a:srgbClr val="0D0D0D"/>
                </a:solidFill>
                <a:effectLst/>
                <a:latin typeface="Söhne"/>
              </a:rPr>
              <a:t>Increased Efficiency:</a:t>
            </a:r>
            <a:r>
              <a:rPr lang="en-US" b="0" i="0" u="none" strike="noStrike" dirty="0">
                <a:solidFill>
                  <a:srgbClr val="0D0D0D"/>
                </a:solidFill>
                <a:effectLst/>
                <a:latin typeface="Söhne"/>
              </a:rPr>
              <a:t> "Collaborative efforts lead to faster solutions and innovations, as agents share workloads and insights."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b="1" i="0" u="none" strike="noStrike" dirty="0">
                <a:solidFill>
                  <a:srgbClr val="0D0D0D"/>
                </a:solidFill>
                <a:effectLst/>
                <a:latin typeface="Söhne"/>
              </a:rPr>
              <a:t>Resilience in Numbers:</a:t>
            </a:r>
            <a:r>
              <a:rPr lang="en-US" b="0" i="0" u="none" strike="noStrike" dirty="0">
                <a:solidFill>
                  <a:srgbClr val="0D0D0D"/>
                </a:solidFill>
                <a:effectLst/>
                <a:latin typeface="Söhne"/>
              </a:rPr>
              <a:t> "A collective of AI agents brings robustness to systems, ensuring stability even if individual agents face errors or disruptions."</a:t>
            </a:r>
          </a:p>
          <a:p>
            <a:endParaRPr lang="en-US" dirty="0"/>
          </a:p>
          <a:p>
            <a:pPr algn="l"/>
            <a:r>
              <a:rPr lang="en-US" b="0" i="0" u="none" strike="noStrike" dirty="0">
                <a:solidFill>
                  <a:srgbClr val="0D0D0D"/>
                </a:solidFill>
                <a:effectLst/>
                <a:latin typeface="Söhne"/>
              </a:rPr>
              <a:t>Advantages Over Single Agent Systems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u="none" strike="noStrike" dirty="0">
                <a:solidFill>
                  <a:srgbClr val="0D0D0D"/>
                </a:solidFill>
                <a:effectLst/>
                <a:latin typeface="Söhne"/>
              </a:rPr>
              <a:t>Scalability:</a:t>
            </a:r>
            <a:r>
              <a:rPr lang="en-US" b="0" i="0" u="none" strike="noStrike" dirty="0">
                <a:solidFill>
                  <a:srgbClr val="0D0D0D"/>
                </a:solidFill>
                <a:effectLst/>
                <a:latin typeface="Söhne"/>
              </a:rPr>
              <a:t> "MAS can expand more easily to accommodate larger or more complex tasks, adapting to the demand seamlessly."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u="none" strike="noStrike" dirty="0">
                <a:solidFill>
                  <a:srgbClr val="0D0D0D"/>
                </a:solidFill>
                <a:effectLst/>
                <a:latin typeface="Söhne"/>
              </a:rPr>
              <a:t>Diverse Skillsets:</a:t>
            </a:r>
            <a:r>
              <a:rPr lang="en-US" b="0" i="0" u="none" strike="noStrike" dirty="0">
                <a:solidFill>
                  <a:srgbClr val="0D0D0D"/>
                </a:solidFill>
                <a:effectLst/>
                <a:latin typeface="Söhne"/>
              </a:rPr>
              <a:t> "Agents with different specialties can address varied aspects of a problem, leading to well-rounded and thorough solutions."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u="none" strike="noStrike" dirty="0">
                <a:solidFill>
                  <a:srgbClr val="0D0D0D"/>
                </a:solidFill>
                <a:effectLst/>
                <a:latin typeface="Söhne"/>
              </a:rPr>
              <a:t>Enhanced Learning:</a:t>
            </a:r>
            <a:r>
              <a:rPr lang="en-US" b="0" i="0" u="none" strike="noStrike" dirty="0">
                <a:solidFill>
                  <a:srgbClr val="0D0D0D"/>
                </a:solidFill>
                <a:effectLst/>
                <a:latin typeface="Söhne"/>
              </a:rPr>
              <a:t> "Agents in a MAS can learn from one another’s experiences, constantly evolving and optimizing collective strategies."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AA7A1A-8011-3A42-91B8-EE1BD44E445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4281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AA7A1A-8011-3A42-91B8-EE1BD44E445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9085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AA7A1A-8011-3A42-91B8-EE1BD44E445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6597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*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C:\Users\amiesen\Desktop\anlrgbpptlogo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9754" y="4562475"/>
            <a:ext cx="1540844" cy="55508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36" descr="aerial view of Argonne with APS in front 5730-00068.jpg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82" b="7135"/>
          <a:stretch/>
        </p:blipFill>
        <p:spPr>
          <a:xfrm>
            <a:off x="0" y="0"/>
            <a:ext cx="9144000" cy="4488688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-10684"/>
            <a:ext cx="9143999" cy="4499372"/>
          </a:xfrm>
          <a:solidFill>
            <a:schemeClr val="accent2">
              <a:alpha val="90000"/>
            </a:schemeClr>
          </a:solidFill>
        </p:spPr>
        <p:txBody>
          <a:bodyPr lIns="457200" tIns="0" bIns="457200" anchor="ctr"/>
          <a:lstStyle>
            <a:lvl1pPr marL="0" indent="0">
              <a:buNone/>
              <a:defRPr sz="28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in SECTION BREAK TITLE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121" y="4702076"/>
            <a:ext cx="2046368" cy="260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819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WO LRG IMAGES - top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88732" y="4106864"/>
            <a:ext cx="4114800" cy="686876"/>
          </a:xfrm>
        </p:spPr>
        <p:txBody>
          <a:bodyPr tIns="91440"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spcBef>
                <a:spcPts val="0"/>
              </a:spcBef>
              <a:defRPr sz="1600"/>
            </a:lvl4pPr>
            <a:lvl5pPr marL="1084263" indent="-171450">
              <a:spcBef>
                <a:spcPts val="0"/>
              </a:spcBef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716216" y="4106864"/>
            <a:ext cx="4097585" cy="686876"/>
          </a:xfrm>
        </p:spPr>
        <p:txBody>
          <a:bodyPr tIns="91440"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spcBef>
                <a:spcPts val="0"/>
              </a:spcBef>
              <a:defRPr sz="1600"/>
            </a:lvl4pPr>
            <a:lvl5pPr marL="1084263" indent="-171450">
              <a:spcBef>
                <a:spcPts val="0"/>
              </a:spcBef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5" hasCustomPrompt="1"/>
          </p:nvPr>
        </p:nvSpPr>
        <p:spPr>
          <a:xfrm>
            <a:off x="495679" y="1420813"/>
            <a:ext cx="4023360" cy="2686050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2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709050" y="1420813"/>
            <a:ext cx="4023360" cy="2686050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TWO Large IMAGES w/bullets </a:t>
            </a:r>
            <a:br>
              <a:rPr lang="en-US" dirty="0"/>
            </a:br>
            <a:r>
              <a:rPr lang="en-US" dirty="0"/>
              <a:t>Headline in </a:t>
            </a:r>
            <a:r>
              <a:rPr lang="en-US" dirty="0" err="1"/>
              <a:t>arial</a:t>
            </a:r>
            <a:r>
              <a:rPr lang="en-US" dirty="0"/>
              <a:t> and all caps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1009912"/>
            <a:ext cx="8372901" cy="374786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</p:spTree>
    <p:extLst>
      <p:ext uri="{BB962C8B-B14F-4D97-AF65-F5344CB8AC3E}">
        <p14:creationId xmlns:p14="http://schemas.microsoft.com/office/powerpoint/2010/main" val="3460471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PICS/caption - TW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4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676630" y="1417046"/>
            <a:ext cx="3790374" cy="2808115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676630" y="4256434"/>
            <a:ext cx="3840480" cy="438773"/>
          </a:xfrm>
        </p:spPr>
        <p:txBody>
          <a:bodyPr bIns="0" anchor="t" anchorCtr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sz="1200" b="0" cap="none" baseline="0"/>
            </a:lvl1pPr>
          </a:lstStyle>
          <a:p>
            <a:r>
              <a:rPr lang="en-US" dirty="0"/>
              <a:t>Image Caption</a:t>
            </a:r>
          </a:p>
          <a:p>
            <a:r>
              <a:rPr lang="en-US" dirty="0"/>
              <a:t>Image Caption </a:t>
            </a:r>
          </a:p>
          <a:p>
            <a:r>
              <a:rPr lang="en-US" dirty="0"/>
              <a:t>Image Caption </a:t>
            </a:r>
          </a:p>
          <a:p>
            <a:r>
              <a:rPr lang="en-US" dirty="0"/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 IMAGES with captions</a:t>
            </a:r>
            <a:br>
              <a:rPr lang="en-US" dirty="0"/>
            </a:br>
            <a:r>
              <a:rPr lang="en-US" dirty="0"/>
              <a:t>Headline in </a:t>
            </a:r>
            <a:r>
              <a:rPr lang="en-US" dirty="0" err="1"/>
              <a:t>arial</a:t>
            </a:r>
            <a:r>
              <a:rPr lang="en-US" dirty="0"/>
              <a:t> and all caps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1009912"/>
            <a:ext cx="8372901" cy="374786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16" name="Picture Placeholder 4"/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4765130" y="1416462"/>
            <a:ext cx="3790374" cy="2808115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4765130" y="4255850"/>
            <a:ext cx="3840480" cy="438773"/>
          </a:xfrm>
        </p:spPr>
        <p:txBody>
          <a:bodyPr bIns="0" anchor="t" anchorCtr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sz="1200" b="0" cap="none" baseline="0"/>
            </a:lvl1pPr>
          </a:lstStyle>
          <a:p>
            <a:r>
              <a:rPr lang="en-US" dirty="0"/>
              <a:t>Image Caption</a:t>
            </a:r>
          </a:p>
          <a:p>
            <a:r>
              <a:rPr lang="en-US" dirty="0"/>
              <a:t>Image Caption </a:t>
            </a:r>
          </a:p>
          <a:p>
            <a:r>
              <a:rPr lang="en-US" dirty="0"/>
              <a:t>Image Caption </a:t>
            </a:r>
          </a:p>
          <a:p>
            <a:r>
              <a:rPr lang="en-US" dirty="0"/>
              <a:t> 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719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HRE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1019437"/>
            <a:ext cx="8372901" cy="364070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95879" y="2854960"/>
            <a:ext cx="2465584" cy="1609958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defRPr sz="1200"/>
            </a:lvl4pPr>
            <a:lvl5pPr marL="1084263" indent="-171450"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3381086" y="2854960"/>
            <a:ext cx="2465584" cy="1609958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defRPr sz="1200"/>
            </a:lvl4pPr>
            <a:lvl5pPr marL="1084263" indent="-171450"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Picture Placeholder 4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503079" y="1415695"/>
            <a:ext cx="2361244" cy="1365433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2" name="Picture Placehold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3388286" y="1415695"/>
            <a:ext cx="2361244" cy="1365433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19"/>
          </p:nvPr>
        </p:nvSpPr>
        <p:spPr>
          <a:xfrm>
            <a:off x="6261696" y="2856834"/>
            <a:ext cx="2465584" cy="1609958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defRPr sz="1200"/>
            </a:lvl4pPr>
            <a:lvl5pPr marL="1084263" indent="-171450"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8" name="Picture Placeholder 4"/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6268896" y="1417569"/>
            <a:ext cx="2361244" cy="1365433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THREE IMAGES – HORIZONTAL</a:t>
            </a:r>
            <a:br>
              <a:rPr lang="en-US" dirty="0"/>
            </a:br>
            <a:r>
              <a:rPr lang="en-US" dirty="0"/>
              <a:t>Headline in </a:t>
            </a:r>
            <a:r>
              <a:rPr lang="en-US" dirty="0" err="1"/>
              <a:t>arial</a:t>
            </a:r>
            <a:r>
              <a:rPr lang="en-US" dirty="0"/>
              <a:t> and all caps</a:t>
            </a:r>
          </a:p>
        </p:txBody>
      </p:sp>
      <p:sp>
        <p:nvSpPr>
          <p:cNvPr id="13" name="TextBox 12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4887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PICS/captions/bullets - FOU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218127" y="1418980"/>
            <a:ext cx="2240280" cy="1678712"/>
          </a:xfrm>
          <a:solidFill>
            <a:schemeClr val="bg1">
              <a:lumMod val="7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9" name="Picture Placeholder 4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2453235" y="1418980"/>
            <a:ext cx="2240280" cy="1678712"/>
          </a:xfrm>
          <a:solidFill>
            <a:schemeClr val="bg1">
              <a:lumMod val="8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0" name="Picture Placehold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4688341" y="1418980"/>
            <a:ext cx="2240280" cy="1678712"/>
          </a:xfrm>
          <a:solidFill>
            <a:schemeClr val="bg1">
              <a:lumMod val="7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1" name="Picture Placeholder 4"/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6906022" y="1418980"/>
            <a:ext cx="2240280" cy="1678712"/>
          </a:xfrm>
          <a:solidFill>
            <a:schemeClr val="bg1">
              <a:lumMod val="8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469900" y="3672521"/>
            <a:ext cx="8434552" cy="1086330"/>
          </a:xfrm>
          <a:noFill/>
        </p:spPr>
        <p:txBody>
          <a:bodyPr lIns="0" tIns="91440"/>
          <a:lstStyle>
            <a:lvl1pPr>
              <a:defRPr sz="2000">
                <a:solidFill>
                  <a:srgbClr val="000000"/>
                </a:solidFill>
              </a:defRPr>
            </a:lvl1pPr>
            <a:lvl2pPr>
              <a:defRPr sz="2000">
                <a:solidFill>
                  <a:srgbClr val="000000"/>
                </a:solidFill>
              </a:defRPr>
            </a:lvl2pPr>
            <a:lvl3pPr>
              <a:defRPr sz="2000">
                <a:solidFill>
                  <a:srgbClr val="000000"/>
                </a:solidFill>
              </a:defRPr>
            </a:lvl3pPr>
            <a:lvl4pPr>
              <a:defRPr sz="2000">
                <a:solidFill>
                  <a:srgbClr val="000000"/>
                </a:solidFill>
              </a:defRPr>
            </a:lvl4pPr>
            <a:lvl5pPr>
              <a:defRPr sz="200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l" defTabSz="4572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lang="en-US" sz="2800" b="1" i="0" kern="1200" cap="all" baseline="0" dirty="0">
                <a:solidFill>
                  <a:schemeClr val="tx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four images, captions and bullets</a:t>
            </a:r>
            <a:br>
              <a:rPr lang="en-US" dirty="0"/>
            </a:br>
            <a:r>
              <a:rPr lang="en-US" dirty="0"/>
              <a:t>Headline is </a:t>
            </a:r>
            <a:r>
              <a:rPr lang="en-US" dirty="0" err="1"/>
              <a:t>arial</a:t>
            </a:r>
            <a:r>
              <a:rPr lang="en-US" dirty="0"/>
              <a:t> in all caps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218128" y="3127171"/>
            <a:ext cx="2238469" cy="358378"/>
          </a:xfrm>
          <a:noFill/>
        </p:spPr>
        <p:txBody>
          <a:bodyPr lIns="91440" rIns="91440"/>
          <a:lstStyle>
            <a:lvl1pPr marL="0" indent="0">
              <a:lnSpc>
                <a:spcPct val="95000"/>
              </a:lnSpc>
              <a:buNone/>
              <a:defRPr sz="1200" b="0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Image caption Image caption Image caption Image caption Image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2442595" y="3127171"/>
            <a:ext cx="2238469" cy="358378"/>
          </a:xfrm>
          <a:noFill/>
        </p:spPr>
        <p:txBody>
          <a:bodyPr lIns="91440" rIns="91440"/>
          <a:lstStyle>
            <a:lvl1pPr marL="0" indent="0">
              <a:lnSpc>
                <a:spcPct val="95000"/>
              </a:lnSpc>
              <a:buNone/>
              <a:defRPr sz="1200" b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Image caption Image caption Image caption Image caption Image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4681064" y="3127171"/>
            <a:ext cx="2238469" cy="358378"/>
          </a:xfrm>
          <a:noFill/>
        </p:spPr>
        <p:txBody>
          <a:bodyPr lIns="91440" rIns="91440"/>
          <a:lstStyle>
            <a:lvl1pPr marL="0" indent="0">
              <a:lnSpc>
                <a:spcPct val="95000"/>
              </a:lnSpc>
              <a:buNone/>
              <a:defRPr sz="1200" b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Image caption Image caption Image caption Image caption Image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6905532" y="3127171"/>
            <a:ext cx="2238469" cy="358378"/>
          </a:xfrm>
          <a:noFill/>
        </p:spPr>
        <p:txBody>
          <a:bodyPr lIns="91440" rIns="91440"/>
          <a:lstStyle>
            <a:lvl1pPr marL="0" indent="0">
              <a:lnSpc>
                <a:spcPct val="95000"/>
              </a:lnSpc>
              <a:buNone/>
              <a:defRPr sz="1200" b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Image caption Image caption Image caption Image caption Image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1019437"/>
            <a:ext cx="8372901" cy="374786"/>
          </a:xfrm>
          <a:ln>
            <a:noFill/>
          </a:ln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</p:spTree>
    <p:extLst>
      <p:ext uri="{BB962C8B-B14F-4D97-AF65-F5344CB8AC3E}">
        <p14:creationId xmlns:p14="http://schemas.microsoft.com/office/powerpoint/2010/main" val="2014219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PICS/caption - FOU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four IMAGES with captions</a:t>
            </a:r>
            <a:br>
              <a:rPr lang="en-US" dirty="0"/>
            </a:br>
            <a:r>
              <a:rPr lang="en-US" dirty="0"/>
              <a:t>Headline in </a:t>
            </a:r>
            <a:r>
              <a:rPr lang="en-US" dirty="0" err="1"/>
              <a:t>arial</a:t>
            </a:r>
            <a:r>
              <a:rPr lang="en-US" dirty="0"/>
              <a:t> and all caps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1019437"/>
            <a:ext cx="8372901" cy="207749"/>
          </a:xfrm>
          <a:ln>
            <a:noFill/>
          </a:ln>
        </p:spPr>
        <p:txBody>
          <a:bodyPr bIns="0"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" name="Picture Placeholder 4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487437" y="1420813"/>
            <a:ext cx="3790374" cy="1383425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487437" y="2822383"/>
            <a:ext cx="3840480" cy="276137"/>
          </a:xfrm>
          <a:ln>
            <a:noFill/>
          </a:ln>
        </p:spPr>
        <p:txBody>
          <a:bodyPr bIns="0" anchor="t" anchorCtr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sz="1200" b="0" cap="none" baseline="0"/>
            </a:lvl1pPr>
          </a:lstStyle>
          <a:p>
            <a:r>
              <a:rPr lang="en-US" dirty="0"/>
              <a:t>Image Caption</a:t>
            </a:r>
          </a:p>
        </p:txBody>
      </p:sp>
      <p:sp>
        <p:nvSpPr>
          <p:cNvPr id="18" name="Picture Placeholder 4"/>
          <p:cNvSpPr>
            <a:spLocks noGrp="1" noChangeAspect="1"/>
          </p:cNvSpPr>
          <p:nvPr>
            <p:ph type="pic" sz="quarter" idx="25" hasCustomPrompt="1"/>
          </p:nvPr>
        </p:nvSpPr>
        <p:spPr>
          <a:xfrm>
            <a:off x="4912432" y="1420813"/>
            <a:ext cx="3790374" cy="1383425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26" hasCustomPrompt="1"/>
          </p:nvPr>
        </p:nvSpPr>
        <p:spPr>
          <a:xfrm>
            <a:off x="4912432" y="2822383"/>
            <a:ext cx="3840480" cy="276137"/>
          </a:xfrm>
          <a:ln>
            <a:noFill/>
          </a:ln>
        </p:spPr>
        <p:txBody>
          <a:bodyPr bIns="0" anchor="t" anchorCtr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sz="1200" b="0" cap="none" baseline="0"/>
            </a:lvl1pPr>
          </a:lstStyle>
          <a:p>
            <a:r>
              <a:rPr lang="en-US" dirty="0"/>
              <a:t>Image Caption</a:t>
            </a:r>
          </a:p>
        </p:txBody>
      </p:sp>
      <p:sp>
        <p:nvSpPr>
          <p:cNvPr id="20" name="Picture Placeholder 4"/>
          <p:cNvSpPr>
            <a:spLocks noGrp="1" noChangeAspect="1"/>
          </p:cNvSpPr>
          <p:nvPr>
            <p:ph type="pic" sz="quarter" idx="27" hasCustomPrompt="1"/>
          </p:nvPr>
        </p:nvSpPr>
        <p:spPr>
          <a:xfrm>
            <a:off x="487437" y="3097650"/>
            <a:ext cx="3790374" cy="1383425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28" hasCustomPrompt="1"/>
          </p:nvPr>
        </p:nvSpPr>
        <p:spPr>
          <a:xfrm>
            <a:off x="487437" y="4502674"/>
            <a:ext cx="3840480" cy="276137"/>
          </a:xfrm>
          <a:ln>
            <a:noFill/>
          </a:ln>
        </p:spPr>
        <p:txBody>
          <a:bodyPr bIns="0" anchor="t" anchorCtr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sz="1200" b="0" cap="none" baseline="0"/>
            </a:lvl1pPr>
          </a:lstStyle>
          <a:p>
            <a:r>
              <a:rPr lang="en-US" dirty="0"/>
              <a:t>Image Caption</a:t>
            </a:r>
          </a:p>
        </p:txBody>
      </p:sp>
      <p:sp>
        <p:nvSpPr>
          <p:cNvPr id="24" name="Picture Placeholder 4"/>
          <p:cNvSpPr>
            <a:spLocks noGrp="1" noChangeAspect="1"/>
          </p:cNvSpPr>
          <p:nvPr>
            <p:ph type="pic" sz="quarter" idx="29" hasCustomPrompt="1"/>
          </p:nvPr>
        </p:nvSpPr>
        <p:spPr>
          <a:xfrm>
            <a:off x="4912432" y="3097650"/>
            <a:ext cx="3790374" cy="1383425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30" hasCustomPrompt="1"/>
          </p:nvPr>
        </p:nvSpPr>
        <p:spPr>
          <a:xfrm>
            <a:off x="4912432" y="4505517"/>
            <a:ext cx="3840480" cy="276137"/>
          </a:xfrm>
          <a:ln>
            <a:noFill/>
          </a:ln>
        </p:spPr>
        <p:txBody>
          <a:bodyPr bIns="0" anchor="t" anchorCtr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sz="1200" b="0" cap="none" baseline="0"/>
            </a:lvl1pPr>
          </a:lstStyle>
          <a:p>
            <a:r>
              <a:rPr lang="en-US" dirty="0"/>
              <a:t>Image Caption</a:t>
            </a:r>
          </a:p>
        </p:txBody>
      </p:sp>
    </p:spTree>
    <p:extLst>
      <p:ext uri="{BB962C8B-B14F-4D97-AF65-F5344CB8AC3E}">
        <p14:creationId xmlns:p14="http://schemas.microsoft.com/office/powerpoint/2010/main" val="4235921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Charts, Graphs, Tab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/>
              <a:t>graph, chart or table slide. </a:t>
            </a:r>
            <a:br>
              <a:rPr lang="en-US" dirty="0"/>
            </a:br>
            <a:r>
              <a:rPr lang="en-US" dirty="0"/>
              <a:t>Headline in all caps, Arial Font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1" y="1417579"/>
            <a:ext cx="8372901" cy="3022394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dirty="0"/>
              <a:t>Click an icon below to add a chart, graph, or table.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1019437"/>
            <a:ext cx="8372901" cy="374786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443573" y="4457863"/>
            <a:ext cx="3711039" cy="240746"/>
          </a:xfrm>
        </p:spPr>
        <p:txBody>
          <a:bodyPr bIns="0" anchor="t" anchorCtr="0"/>
          <a:lstStyle>
            <a:lvl1pPr marL="0" indent="0">
              <a:buNone/>
              <a:defRPr sz="1050" baseline="0"/>
            </a:lvl1pPr>
          </a:lstStyle>
          <a:p>
            <a:pPr lvl="0"/>
            <a:r>
              <a:rPr lang="en-US" dirty="0"/>
              <a:t>Source:</a:t>
            </a:r>
          </a:p>
        </p:txBody>
      </p:sp>
    </p:spTree>
    <p:extLst>
      <p:ext uri="{BB962C8B-B14F-4D97-AF65-F5344CB8AC3E}">
        <p14:creationId xmlns:p14="http://schemas.microsoft.com/office/powerpoint/2010/main" val="3500419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*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C:\Users\amiesen\Desktop\anlrgbpptlogo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9754" y="4562475"/>
            <a:ext cx="1540844" cy="55508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erial view of Argonne with APS in front 5730-00068.jpg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82" b="7135"/>
          <a:stretch/>
        </p:blipFill>
        <p:spPr>
          <a:xfrm>
            <a:off x="0" y="0"/>
            <a:ext cx="9144000" cy="4488688"/>
          </a:xfrm>
          <a:prstGeom prst="rect">
            <a:avLst/>
          </a:prstGeom>
        </p:spPr>
      </p:pic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-10684"/>
            <a:ext cx="9143999" cy="4499372"/>
          </a:xfrm>
          <a:solidFill>
            <a:schemeClr val="accent2">
              <a:alpha val="90000"/>
            </a:schemeClr>
          </a:solidFill>
        </p:spPr>
        <p:txBody>
          <a:bodyPr lIns="457200" tIns="0" bIns="457200" anchor="ctr"/>
          <a:lstStyle>
            <a:lvl1pPr marL="0" indent="0">
              <a:buNone/>
              <a:defRPr sz="28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in closing statement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-991004" y="-1815882"/>
            <a:ext cx="3782000" cy="1600438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Suggested</a:t>
            </a:r>
            <a:r>
              <a:rPr lang="en-US" sz="1400" b="1" baseline="0" dirty="0">
                <a:solidFill>
                  <a:schemeClr val="bg1"/>
                </a:solidFill>
              </a:rPr>
              <a:t> closing statement (optional): </a:t>
            </a:r>
          </a:p>
          <a:p>
            <a:endParaRPr lang="en-US" sz="1400" b="1" baseline="0" dirty="0">
              <a:solidFill>
                <a:schemeClr val="bg1"/>
              </a:solidFill>
            </a:endParaRPr>
          </a:p>
          <a:p>
            <a:pPr lvl="0"/>
            <a:r>
              <a:rPr lang="en-US" sz="1400" b="1" dirty="0">
                <a:solidFill>
                  <a:schemeClr val="bg1"/>
                </a:solidFill>
              </a:rPr>
              <a:t>WE START WITH YES.</a:t>
            </a:r>
          </a:p>
          <a:p>
            <a:pPr lvl="0">
              <a:spcAft>
                <a:spcPts val="1200"/>
              </a:spcAft>
            </a:pPr>
            <a:r>
              <a:rPr lang="en-US" sz="1400" b="1" dirty="0">
                <a:solidFill>
                  <a:schemeClr val="bg1"/>
                </a:solidFill>
              </a:rPr>
              <a:t>AND END WITH THANK YOU.</a:t>
            </a:r>
          </a:p>
          <a:p>
            <a:pPr lvl="0"/>
            <a:r>
              <a:rPr lang="en-US" sz="1400" b="1" dirty="0">
                <a:solidFill>
                  <a:schemeClr val="bg1"/>
                </a:solidFill>
              </a:rPr>
              <a:t>DO YOU HAVE ANY BIG QUESTIONS?</a:t>
            </a:r>
            <a:endParaRPr lang="en-US" sz="1400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121" y="4702076"/>
            <a:ext cx="2046368" cy="260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8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*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-5043"/>
            <a:ext cx="9144000" cy="5148543"/>
          </a:xfrm>
          <a:prstGeom prst="rect">
            <a:avLst/>
          </a:prstGeom>
          <a:solidFill>
            <a:srgbClr val="1C1C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1" y="386954"/>
            <a:ext cx="8372901" cy="604513"/>
          </a:xfrm>
        </p:spPr>
        <p:txBody>
          <a:bodyPr anchor="b"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AND CONTENT SLIDE. </a:t>
            </a:r>
            <a:br>
              <a:rPr lang="en-US" dirty="0"/>
            </a:br>
            <a:r>
              <a:rPr lang="en-US" dirty="0"/>
              <a:t>Headline in all caps, Arial Font.</a:t>
            </a:r>
          </a:p>
        </p:txBody>
      </p:sp>
    </p:spTree>
    <p:extLst>
      <p:ext uri="{BB962C8B-B14F-4D97-AF65-F5344CB8AC3E}">
        <p14:creationId xmlns:p14="http://schemas.microsoft.com/office/powerpoint/2010/main" val="359530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*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02866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*Cover Option 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9"/>
          <p:cNvSpPr>
            <a:spLocks noGrp="1"/>
          </p:cNvSpPr>
          <p:nvPr>
            <p:ph type="body" sz="quarter" idx="27" hasCustomPrompt="1"/>
          </p:nvPr>
        </p:nvSpPr>
        <p:spPr>
          <a:xfrm>
            <a:off x="468796" y="574696"/>
            <a:ext cx="5685350" cy="304654"/>
          </a:xfrm>
        </p:spPr>
        <p:txBody>
          <a:bodyPr lIns="0" bIns="0" anchor="b">
            <a:normAutofit/>
          </a:bodyPr>
          <a:lstStyle>
            <a:lvl1pPr marL="0" indent="0">
              <a:buNone/>
              <a:defRPr sz="1800" b="1" cap="all" baseline="0">
                <a:solidFill>
                  <a:srgbClr val="47484A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Optional one line subhead, </a:t>
            </a:r>
            <a:r>
              <a:rPr lang="en-US" dirty="0" err="1"/>
              <a:t>url</a:t>
            </a:r>
            <a:r>
              <a:rPr lang="en-US" dirty="0"/>
              <a:t> or date</a:t>
            </a:r>
          </a:p>
        </p:txBody>
      </p:sp>
      <p:pic>
        <p:nvPicPr>
          <p:cNvPr id="15" name="Picture 2" descr="C:\Users\amiesen\Desktop\anlrgbpptlogo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7314" y="408441"/>
            <a:ext cx="1786846" cy="64370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Picture Placehold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4863726" y="1266825"/>
            <a:ext cx="4280275" cy="2029968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" y="1266825"/>
            <a:ext cx="4863724" cy="2029968"/>
          </a:xfrm>
          <a:solidFill>
            <a:schemeClr val="accent2"/>
          </a:solidFill>
        </p:spPr>
        <p:txBody>
          <a:bodyPr lIns="457200" rIns="91440" anchor="ctr">
            <a:normAutofit/>
          </a:bodyPr>
          <a:lstStyle>
            <a:lvl1pPr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 -Cover option A</a:t>
            </a:r>
            <a:br>
              <a:rPr lang="en-US" dirty="0"/>
            </a:br>
            <a:r>
              <a:rPr lang="en-US" dirty="0"/>
              <a:t>can be up to four </a:t>
            </a:r>
            <a:br>
              <a:rPr lang="en-US" dirty="0"/>
            </a:br>
            <a:r>
              <a:rPr lang="en-US" dirty="0"/>
              <a:t>or five lines of text</a:t>
            </a:r>
          </a:p>
        </p:txBody>
      </p:sp>
      <p:sp>
        <p:nvSpPr>
          <p:cNvPr id="4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-1" y="1266825"/>
            <a:ext cx="239714" cy="2029968"/>
          </a:xfrm>
          <a:solidFill>
            <a:schemeClr val="accent1"/>
          </a:solidFill>
        </p:spPr>
        <p:txBody>
          <a:bodyPr bIns="0" anchor="b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 </a:t>
            </a:r>
          </a:p>
        </p:txBody>
      </p:sp>
      <p:sp>
        <p:nvSpPr>
          <p:cNvPr id="48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469901" y="3437210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buNone/>
              <a:defRPr sz="1400" b="1" cap="all" baseline="0">
                <a:solidFill>
                  <a:srgbClr val="47484A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49" name="Text Placeholder 45"/>
          <p:cNvSpPr>
            <a:spLocks noGrp="1"/>
          </p:cNvSpPr>
          <p:nvPr>
            <p:ph type="body" sz="quarter" idx="18" hasCustomPrompt="1"/>
          </p:nvPr>
        </p:nvSpPr>
        <p:spPr>
          <a:xfrm>
            <a:off x="469901" y="3720288"/>
            <a:ext cx="2692871" cy="6858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1400">
                <a:solidFill>
                  <a:srgbClr val="47484A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r>
              <a:rPr lang="en-US" dirty="0"/>
              <a:t>Add Presenter Title</a:t>
            </a:r>
            <a:br>
              <a:rPr lang="en-US" dirty="0"/>
            </a:br>
            <a:r>
              <a:rPr lang="en-US" dirty="0"/>
              <a:t>Optional Line 2</a:t>
            </a:r>
            <a:br>
              <a:rPr lang="en-US" dirty="0"/>
            </a:br>
            <a:r>
              <a:rPr lang="en-US" dirty="0"/>
              <a:t>Optional Line 3</a:t>
            </a:r>
          </a:p>
        </p:txBody>
      </p:sp>
      <p:sp>
        <p:nvSpPr>
          <p:cNvPr id="50" name="Text Placeholder 9"/>
          <p:cNvSpPr>
            <a:spLocks noGrp="1"/>
          </p:cNvSpPr>
          <p:nvPr>
            <p:ph type="body" sz="quarter" idx="21" hasCustomPrompt="1"/>
          </p:nvPr>
        </p:nvSpPr>
        <p:spPr>
          <a:xfrm>
            <a:off x="3417372" y="3437210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buFont typeface="Arial" pitchFamily="34" charset="0"/>
              <a:buNone/>
              <a:defRPr sz="1400" b="1" cap="all" baseline="0">
                <a:solidFill>
                  <a:srgbClr val="47484A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r>
              <a:rPr lang="en-US" dirty="0"/>
              <a:t>PRESENTER NAME</a:t>
            </a:r>
          </a:p>
        </p:txBody>
      </p:sp>
      <p:sp>
        <p:nvSpPr>
          <p:cNvPr id="53" name="Text Placeholder 45"/>
          <p:cNvSpPr>
            <a:spLocks noGrp="1"/>
          </p:cNvSpPr>
          <p:nvPr>
            <p:ph type="body" sz="quarter" idx="22" hasCustomPrompt="1"/>
          </p:nvPr>
        </p:nvSpPr>
        <p:spPr>
          <a:xfrm>
            <a:off x="3417372" y="3720288"/>
            <a:ext cx="2692871" cy="6858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Font typeface="Arial" pitchFamily="34" charset="0"/>
              <a:buNone/>
              <a:defRPr sz="1400">
                <a:solidFill>
                  <a:srgbClr val="47484A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pPr lvl="0"/>
            <a:r>
              <a:rPr lang="en-US" dirty="0"/>
              <a:t>Remove second presenter </a:t>
            </a:r>
            <a:br>
              <a:rPr lang="en-US" dirty="0"/>
            </a:br>
            <a:r>
              <a:rPr lang="en-US" dirty="0"/>
              <a:t>info if not needed</a:t>
            </a:r>
          </a:p>
        </p:txBody>
      </p:sp>
      <p:sp>
        <p:nvSpPr>
          <p:cNvPr id="54" name="Text Placeholder 9"/>
          <p:cNvSpPr>
            <a:spLocks noGrp="1"/>
          </p:cNvSpPr>
          <p:nvPr>
            <p:ph type="body" sz="quarter" idx="25" hasCustomPrompt="1"/>
          </p:nvPr>
        </p:nvSpPr>
        <p:spPr>
          <a:xfrm>
            <a:off x="6360197" y="3437210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buFont typeface="Arial" pitchFamily="34" charset="0"/>
              <a:buNone/>
              <a:defRPr sz="1400" b="1" cap="all" baseline="0">
                <a:solidFill>
                  <a:srgbClr val="47484A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r>
              <a:rPr lang="en-US" dirty="0"/>
              <a:t>PRESENTER NAME</a:t>
            </a:r>
          </a:p>
        </p:txBody>
      </p:sp>
      <p:sp>
        <p:nvSpPr>
          <p:cNvPr id="55" name="Text Placeholder 45"/>
          <p:cNvSpPr>
            <a:spLocks noGrp="1"/>
          </p:cNvSpPr>
          <p:nvPr>
            <p:ph type="body" sz="quarter" idx="26" hasCustomPrompt="1"/>
          </p:nvPr>
        </p:nvSpPr>
        <p:spPr>
          <a:xfrm>
            <a:off x="6360197" y="3720288"/>
            <a:ext cx="2692871" cy="6858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Font typeface="Arial" pitchFamily="34" charset="0"/>
              <a:buNone/>
              <a:defRPr sz="1400">
                <a:solidFill>
                  <a:srgbClr val="47484A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pPr lvl="0"/>
            <a:r>
              <a:rPr lang="en-US" dirty="0"/>
              <a:t>Remove third presenter </a:t>
            </a:r>
            <a:br>
              <a:rPr lang="en-US" dirty="0"/>
            </a:br>
            <a:r>
              <a:rPr lang="en-US" dirty="0"/>
              <a:t>info if not needed</a:t>
            </a:r>
          </a:p>
        </p:txBody>
      </p:sp>
      <p:sp>
        <p:nvSpPr>
          <p:cNvPr id="47" name="Text Placeholder 45"/>
          <p:cNvSpPr>
            <a:spLocks noGrp="1"/>
          </p:cNvSpPr>
          <p:nvPr>
            <p:ph type="body" sz="quarter" idx="19" hasCustomPrompt="1"/>
          </p:nvPr>
        </p:nvSpPr>
        <p:spPr>
          <a:xfrm>
            <a:off x="6360197" y="4570711"/>
            <a:ext cx="2692872" cy="386558"/>
          </a:xfrm>
        </p:spPr>
        <p:txBody>
          <a:bodyPr lIns="0" anchor="b"/>
          <a:lstStyle>
            <a:lvl1pPr marL="0" indent="0">
              <a:spcBef>
                <a:spcPts val="0"/>
              </a:spcBef>
              <a:buNone/>
              <a:defRPr sz="1400" baseline="0">
                <a:solidFill>
                  <a:srgbClr val="47484A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pPr lvl="0"/>
            <a:r>
              <a:rPr lang="en-US" dirty="0"/>
              <a:t>Presentation Date</a:t>
            </a:r>
            <a:br>
              <a:rPr lang="en-US" dirty="0"/>
            </a:br>
            <a:r>
              <a:rPr lang="en-US" dirty="0"/>
              <a:t>City, State (presentation location)</a:t>
            </a:r>
          </a:p>
        </p:txBody>
      </p:sp>
      <p:sp>
        <p:nvSpPr>
          <p:cNvPr id="16" name="TextBox 15"/>
          <p:cNvSpPr txBox="1"/>
          <p:nvPr userDrawn="1"/>
        </p:nvSpPr>
        <p:spPr>
          <a:xfrm>
            <a:off x="-1018914" y="-1479541"/>
            <a:ext cx="3502900" cy="1015663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Suggested</a:t>
            </a:r>
            <a:r>
              <a:rPr lang="en-US" sz="1400" b="1" baseline="0" dirty="0">
                <a:solidFill>
                  <a:schemeClr val="bg1"/>
                </a:solidFill>
              </a:rPr>
              <a:t> line of text (optional): </a:t>
            </a:r>
          </a:p>
          <a:p>
            <a:endParaRPr lang="en-US" sz="1400" b="1" baseline="0" dirty="0">
              <a:solidFill>
                <a:schemeClr val="bg1"/>
              </a:solidFill>
            </a:endParaRPr>
          </a:p>
          <a:p>
            <a:r>
              <a:rPr lang="en-US" sz="1400" b="1" baseline="0" dirty="0">
                <a:solidFill>
                  <a:schemeClr val="bg1"/>
                </a:solidFill>
              </a:rPr>
              <a:t>WE START WITH YES.</a:t>
            </a:r>
            <a:endParaRPr lang="en-US" sz="1400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121" y="4702076"/>
            <a:ext cx="2046368" cy="260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264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*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/>
              <a:t>BASIC CONTENT SLIDE</a:t>
            </a:r>
            <a:br>
              <a:rPr lang="en-US" dirty="0"/>
            </a:br>
            <a:r>
              <a:rPr lang="en-US" dirty="0"/>
              <a:t>one or two lines for headline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1" y="1408346"/>
            <a:ext cx="8372901" cy="3317082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dirty="0"/>
              <a:t>Click to add 1st-level bullet. Click an icon below to add table, graph or other imagery.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1009912"/>
            <a:ext cx="8372901" cy="374786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0545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*Cover Option 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 descr="C:\Users\amiesen\Desktop\anlrgbpptlogo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7976" y="4545002"/>
            <a:ext cx="1557337" cy="56102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" name="Picture 82" descr="aerial view of Argonne with APS in front 5730-00068.jpg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82" b="7135"/>
          <a:stretch/>
        </p:blipFill>
        <p:spPr>
          <a:xfrm>
            <a:off x="0" y="-20265"/>
            <a:ext cx="9144000" cy="4508954"/>
          </a:xfrm>
          <a:prstGeom prst="rect">
            <a:avLst/>
          </a:prstGeom>
        </p:spPr>
      </p:pic>
      <p:sp>
        <p:nvSpPr>
          <p:cNvPr id="84" name="Text Placeholder 1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-20265"/>
            <a:ext cx="9144000" cy="4508954"/>
          </a:xfrm>
          <a:solidFill>
            <a:schemeClr val="accent2">
              <a:alpha val="85000"/>
            </a:schemeClr>
          </a:solidFill>
        </p:spPr>
        <p:txBody>
          <a:bodyPr bIns="0" anchor="b"/>
          <a:lstStyle>
            <a:lvl1pPr marL="0" indent="0">
              <a:buNone/>
              <a:defRPr sz="100"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8" name="Picture Placehold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4863726" y="1266825"/>
            <a:ext cx="4280275" cy="2029968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" y="1266825"/>
            <a:ext cx="4863724" cy="2029968"/>
          </a:xfrm>
          <a:solidFill>
            <a:schemeClr val="accent2"/>
          </a:solidFill>
        </p:spPr>
        <p:txBody>
          <a:bodyPr lIns="457200" rIns="91440" anchor="ctr">
            <a:normAutofit/>
          </a:bodyPr>
          <a:lstStyle>
            <a:lvl1pPr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 -Cover option B </a:t>
            </a:r>
            <a:br>
              <a:rPr lang="en-US" dirty="0"/>
            </a:br>
            <a:r>
              <a:rPr lang="en-US" dirty="0"/>
              <a:t>can be up to four </a:t>
            </a:r>
            <a:br>
              <a:rPr lang="en-US" dirty="0"/>
            </a:br>
            <a:r>
              <a:rPr lang="en-US" dirty="0"/>
              <a:t>or five lines of text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1" y="153714"/>
            <a:ext cx="5851526" cy="969169"/>
          </a:xfrm>
        </p:spPr>
        <p:txBody>
          <a:bodyPr lIns="457200" rIns="274320" anchor="ctr"/>
          <a:lstStyle>
            <a:lvl1pPr marL="0" indent="0">
              <a:buNone/>
              <a:defRPr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Insert presentation date</a:t>
            </a:r>
          </a:p>
        </p:txBody>
      </p:sp>
      <p:sp>
        <p:nvSpPr>
          <p:cNvPr id="85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469901" y="3437210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buNone/>
              <a:defRPr sz="1400" b="1" cap="all" baseline="0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86" name="Text Placeholder 45"/>
          <p:cNvSpPr>
            <a:spLocks noGrp="1"/>
          </p:cNvSpPr>
          <p:nvPr>
            <p:ph type="body" sz="quarter" idx="18" hasCustomPrompt="1"/>
          </p:nvPr>
        </p:nvSpPr>
        <p:spPr>
          <a:xfrm>
            <a:off x="469901" y="3720288"/>
            <a:ext cx="2692871" cy="6858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r>
              <a:rPr lang="en-US" dirty="0"/>
              <a:t>Add Presenter Title</a:t>
            </a:r>
            <a:br>
              <a:rPr lang="en-US" dirty="0"/>
            </a:br>
            <a:r>
              <a:rPr lang="en-US" dirty="0"/>
              <a:t>Optional Line 2</a:t>
            </a:r>
            <a:br>
              <a:rPr lang="en-US" dirty="0"/>
            </a:br>
            <a:r>
              <a:rPr lang="en-US" dirty="0"/>
              <a:t>Optional Line 3</a:t>
            </a:r>
          </a:p>
        </p:txBody>
      </p:sp>
      <p:sp>
        <p:nvSpPr>
          <p:cNvPr id="87" name="Text Placeholder 9"/>
          <p:cNvSpPr>
            <a:spLocks noGrp="1"/>
          </p:cNvSpPr>
          <p:nvPr>
            <p:ph type="body" sz="quarter" idx="21" hasCustomPrompt="1"/>
          </p:nvPr>
        </p:nvSpPr>
        <p:spPr>
          <a:xfrm>
            <a:off x="3417372" y="3437210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buFont typeface="Arial" pitchFamily="34" charset="0"/>
              <a:buNone/>
              <a:defRPr sz="1400" b="1" cap="all" baseline="0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88" name="Text Placeholder 45"/>
          <p:cNvSpPr>
            <a:spLocks noGrp="1"/>
          </p:cNvSpPr>
          <p:nvPr>
            <p:ph type="body" sz="quarter" idx="22" hasCustomPrompt="1"/>
          </p:nvPr>
        </p:nvSpPr>
        <p:spPr>
          <a:xfrm>
            <a:off x="3417372" y="3720288"/>
            <a:ext cx="2692871" cy="6858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Font typeface="Arial" pitchFamily="34" charset="0"/>
              <a:buNone/>
              <a:defRPr sz="1400">
                <a:solidFill>
                  <a:schemeClr val="bg1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pPr lvl="0"/>
            <a:r>
              <a:rPr lang="en-US" dirty="0"/>
              <a:t>Remove second presenter info </a:t>
            </a:r>
            <a:br>
              <a:rPr lang="en-US" dirty="0"/>
            </a:br>
            <a:r>
              <a:rPr lang="en-US" dirty="0"/>
              <a:t>if not needed</a:t>
            </a:r>
          </a:p>
        </p:txBody>
      </p:sp>
      <p:sp>
        <p:nvSpPr>
          <p:cNvPr id="89" name="Text Placeholder 9"/>
          <p:cNvSpPr>
            <a:spLocks noGrp="1"/>
          </p:cNvSpPr>
          <p:nvPr>
            <p:ph type="body" sz="quarter" idx="25" hasCustomPrompt="1"/>
          </p:nvPr>
        </p:nvSpPr>
        <p:spPr>
          <a:xfrm>
            <a:off x="6360197" y="3437210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buFont typeface="Arial" pitchFamily="34" charset="0"/>
              <a:buNone/>
              <a:defRPr sz="1400" b="1" cap="all" baseline="0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90" name="Text Placeholder 45"/>
          <p:cNvSpPr>
            <a:spLocks noGrp="1"/>
          </p:cNvSpPr>
          <p:nvPr>
            <p:ph type="body" sz="quarter" idx="26" hasCustomPrompt="1"/>
          </p:nvPr>
        </p:nvSpPr>
        <p:spPr>
          <a:xfrm>
            <a:off x="6360197" y="3720288"/>
            <a:ext cx="2692871" cy="6858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Font typeface="Arial" pitchFamily="34" charset="0"/>
              <a:buNone/>
              <a:defRPr sz="1400">
                <a:solidFill>
                  <a:schemeClr val="bg1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pPr lvl="0"/>
            <a:r>
              <a:rPr lang="en-US" dirty="0"/>
              <a:t>Remove third presenter info </a:t>
            </a:r>
            <a:br>
              <a:rPr lang="en-US" dirty="0"/>
            </a:br>
            <a:r>
              <a:rPr lang="en-US" dirty="0"/>
              <a:t>if not needed</a:t>
            </a:r>
          </a:p>
        </p:txBody>
      </p:sp>
      <p:sp>
        <p:nvSpPr>
          <p:cNvPr id="4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-1" y="1266825"/>
            <a:ext cx="239714" cy="2029968"/>
          </a:xfrm>
          <a:solidFill>
            <a:schemeClr val="accent1"/>
          </a:solidFill>
        </p:spPr>
        <p:txBody>
          <a:bodyPr bIns="0" anchor="b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 </a:t>
            </a:r>
          </a:p>
        </p:txBody>
      </p:sp>
      <p:sp>
        <p:nvSpPr>
          <p:cNvPr id="155" name="TextBox 154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121" y="4702076"/>
            <a:ext cx="2046368" cy="260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316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*Cover Option C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 descr="C:\Users\amiesen\Desktop\anlrgbpptlogo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7976" y="82331"/>
            <a:ext cx="1557337" cy="56102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469901" y="3709174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buNone/>
              <a:defRPr sz="1400" b="1" cap="all" baseline="0">
                <a:solidFill>
                  <a:srgbClr val="47484A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53" name="Text Placeholder 45"/>
          <p:cNvSpPr>
            <a:spLocks noGrp="1"/>
          </p:cNvSpPr>
          <p:nvPr>
            <p:ph type="body" sz="quarter" idx="18" hasCustomPrompt="1"/>
          </p:nvPr>
        </p:nvSpPr>
        <p:spPr>
          <a:xfrm>
            <a:off x="469901" y="3992251"/>
            <a:ext cx="2692871" cy="560042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1400">
                <a:solidFill>
                  <a:srgbClr val="47484A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r>
              <a:rPr lang="en-US" dirty="0"/>
              <a:t>Add Presenter Title</a:t>
            </a:r>
            <a:br>
              <a:rPr lang="en-US" dirty="0"/>
            </a:br>
            <a:r>
              <a:rPr lang="en-US" dirty="0"/>
              <a:t>Optional Line 2</a:t>
            </a:r>
            <a:br>
              <a:rPr lang="en-US" dirty="0"/>
            </a:br>
            <a:endParaRPr lang="en-US" dirty="0"/>
          </a:p>
        </p:txBody>
      </p:sp>
      <p:sp>
        <p:nvSpPr>
          <p:cNvPr id="56" name="Text Placeholder 9"/>
          <p:cNvSpPr>
            <a:spLocks noGrp="1"/>
          </p:cNvSpPr>
          <p:nvPr>
            <p:ph type="body" sz="quarter" idx="21" hasCustomPrompt="1"/>
          </p:nvPr>
        </p:nvSpPr>
        <p:spPr>
          <a:xfrm>
            <a:off x="3417372" y="3709174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buFont typeface="Arial" pitchFamily="34" charset="0"/>
              <a:buNone/>
              <a:defRPr sz="1400" b="1" cap="all" baseline="0">
                <a:solidFill>
                  <a:srgbClr val="47484A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57" name="Text Placeholder 45"/>
          <p:cNvSpPr>
            <a:spLocks noGrp="1"/>
          </p:cNvSpPr>
          <p:nvPr>
            <p:ph type="body" sz="quarter" idx="22" hasCustomPrompt="1"/>
          </p:nvPr>
        </p:nvSpPr>
        <p:spPr>
          <a:xfrm>
            <a:off x="3417372" y="3992251"/>
            <a:ext cx="2692871" cy="560042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Font typeface="Arial" pitchFamily="34" charset="0"/>
              <a:buNone/>
              <a:defRPr sz="1400">
                <a:solidFill>
                  <a:srgbClr val="47484A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pPr lvl="0"/>
            <a:r>
              <a:rPr lang="en-US" dirty="0"/>
              <a:t>Remove second presenter info </a:t>
            </a:r>
            <a:br>
              <a:rPr lang="en-US" dirty="0"/>
            </a:br>
            <a:r>
              <a:rPr lang="en-US" dirty="0"/>
              <a:t>if not needed</a:t>
            </a:r>
          </a:p>
        </p:txBody>
      </p:sp>
      <p:sp>
        <p:nvSpPr>
          <p:cNvPr id="45" name="Picture Placehold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218127" y="674681"/>
            <a:ext cx="8925874" cy="2071151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9900" y="2794775"/>
            <a:ext cx="8452904" cy="647160"/>
          </a:xfrm>
        </p:spPr>
        <p:txBody>
          <a:bodyPr lIns="0" rIns="91440" anchor="b">
            <a:normAutofit/>
          </a:bodyPr>
          <a:lstStyle>
            <a:lvl1pPr>
              <a:defRPr sz="2800" baseline="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presentation title – cover option c </a:t>
            </a:r>
          </a:p>
        </p:txBody>
      </p:sp>
      <p:sp>
        <p:nvSpPr>
          <p:cNvPr id="87" name="Text Placeholder 9"/>
          <p:cNvSpPr>
            <a:spLocks noGrp="1"/>
          </p:cNvSpPr>
          <p:nvPr>
            <p:ph type="body" sz="quarter" idx="23" hasCustomPrompt="1"/>
          </p:nvPr>
        </p:nvSpPr>
        <p:spPr>
          <a:xfrm>
            <a:off x="6360197" y="3709174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buFont typeface="Arial" pitchFamily="34" charset="0"/>
              <a:buNone/>
              <a:defRPr sz="1400" b="1" cap="all" baseline="0">
                <a:solidFill>
                  <a:srgbClr val="47484A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88" name="Text Placeholder 45"/>
          <p:cNvSpPr>
            <a:spLocks noGrp="1"/>
          </p:cNvSpPr>
          <p:nvPr>
            <p:ph type="body" sz="quarter" idx="24" hasCustomPrompt="1"/>
          </p:nvPr>
        </p:nvSpPr>
        <p:spPr>
          <a:xfrm>
            <a:off x="6360197" y="3992251"/>
            <a:ext cx="2692871" cy="560042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Font typeface="Arial" pitchFamily="34" charset="0"/>
              <a:buNone/>
              <a:defRPr sz="1400">
                <a:solidFill>
                  <a:srgbClr val="47484A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pPr lvl="0"/>
            <a:r>
              <a:rPr lang="en-US" dirty="0"/>
              <a:t>Remove third presenter info </a:t>
            </a:r>
            <a:br>
              <a:rPr lang="en-US" dirty="0"/>
            </a:br>
            <a:r>
              <a:rPr lang="en-US" dirty="0"/>
              <a:t>if not needed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5" hasCustomPrompt="1"/>
          </p:nvPr>
        </p:nvSpPr>
        <p:spPr>
          <a:xfrm>
            <a:off x="469900" y="3441935"/>
            <a:ext cx="8484914" cy="248308"/>
          </a:xfrm>
        </p:spPr>
        <p:txBody>
          <a:bodyPr/>
          <a:lstStyle>
            <a:lvl1pPr marL="0" indent="0">
              <a:buNone/>
              <a:defRPr b="1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Subtitle – delete if not needed</a:t>
            </a:r>
          </a:p>
        </p:txBody>
      </p:sp>
      <p:sp>
        <p:nvSpPr>
          <p:cNvPr id="4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" y="674680"/>
            <a:ext cx="224589" cy="2071116"/>
          </a:xfrm>
          <a:solidFill>
            <a:schemeClr val="accent1"/>
          </a:solidFill>
        </p:spPr>
        <p:txBody>
          <a:bodyPr bIns="0" anchor="b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 </a:t>
            </a:r>
          </a:p>
        </p:txBody>
      </p:sp>
      <p:sp>
        <p:nvSpPr>
          <p:cNvPr id="186" name="TextBox 185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503238" y="300961"/>
            <a:ext cx="5984648" cy="331077"/>
          </a:xfrm>
        </p:spPr>
        <p:txBody>
          <a:bodyPr/>
          <a:lstStyle>
            <a:lvl1pPr marL="0" indent="0">
              <a:buNone/>
              <a:defRPr sz="1000" b="1" cap="all" baseline="0">
                <a:solidFill>
                  <a:schemeClr val="tx1"/>
                </a:solidFill>
              </a:defRPr>
            </a:lvl1pPr>
          </a:lstStyle>
          <a:p>
            <a:r>
              <a:rPr lang="en-US" sz="1000" b="0" cap="all" dirty="0">
                <a:solidFill>
                  <a:srgbClr val="000000"/>
                </a:solidFill>
              </a:rPr>
              <a:t>Type in Name of </a:t>
            </a:r>
            <a:r>
              <a:rPr lang="en-US" sz="1000" b="0" cap="all" dirty="0" err="1">
                <a:solidFill>
                  <a:srgbClr val="000000"/>
                </a:solidFill>
              </a:rPr>
              <a:t>fACILITY</a:t>
            </a:r>
            <a:r>
              <a:rPr lang="en-US" sz="1000" b="0" cap="all" dirty="0">
                <a:solidFill>
                  <a:srgbClr val="000000"/>
                </a:solidFill>
              </a:rPr>
              <a:t>, division, group, program or </a:t>
            </a:r>
            <a:r>
              <a:rPr lang="en-US" sz="1000" dirty="0">
                <a:solidFill>
                  <a:srgbClr val="000000"/>
                </a:solidFill>
              </a:rPr>
              <a:t>www.anl.gov</a:t>
            </a:r>
          </a:p>
        </p:txBody>
      </p:sp>
      <p:sp>
        <p:nvSpPr>
          <p:cNvPr id="17" name="Text Placeholder 45"/>
          <p:cNvSpPr>
            <a:spLocks noGrp="1"/>
          </p:cNvSpPr>
          <p:nvPr>
            <p:ph type="body" sz="quarter" idx="27" hasCustomPrompt="1"/>
          </p:nvPr>
        </p:nvSpPr>
        <p:spPr>
          <a:xfrm>
            <a:off x="6360197" y="4570711"/>
            <a:ext cx="2692872" cy="386558"/>
          </a:xfrm>
        </p:spPr>
        <p:txBody>
          <a:bodyPr lIns="0" anchor="b"/>
          <a:lstStyle>
            <a:lvl1pPr marL="0" indent="0">
              <a:spcBef>
                <a:spcPts val="0"/>
              </a:spcBef>
              <a:buNone/>
              <a:defRPr sz="1400" baseline="0">
                <a:solidFill>
                  <a:srgbClr val="47484A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pPr lvl="0"/>
            <a:r>
              <a:rPr lang="en-US" dirty="0"/>
              <a:t>Presentation Date</a:t>
            </a:r>
            <a:br>
              <a:rPr lang="en-US" dirty="0"/>
            </a:br>
            <a:r>
              <a:rPr lang="en-US" dirty="0"/>
              <a:t>City, State (presentation location)</a:t>
            </a:r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121" y="4702076"/>
            <a:ext cx="2046368" cy="260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859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*Cover Option 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 descr="C:\Users\amiesen\Desktop\anlrgbpptlogo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7976" y="170633"/>
            <a:ext cx="1557337" cy="56102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469901" y="3436223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buNone/>
              <a:defRPr sz="1400" b="1" cap="all" baseline="0">
                <a:solidFill>
                  <a:srgbClr val="47484A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53" name="Text Placeholder 45"/>
          <p:cNvSpPr>
            <a:spLocks noGrp="1"/>
          </p:cNvSpPr>
          <p:nvPr>
            <p:ph type="body" sz="quarter" idx="18" hasCustomPrompt="1"/>
          </p:nvPr>
        </p:nvSpPr>
        <p:spPr>
          <a:xfrm>
            <a:off x="469901" y="3719301"/>
            <a:ext cx="2692871" cy="6858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1400">
                <a:solidFill>
                  <a:srgbClr val="47484A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r>
              <a:rPr lang="en-US" dirty="0"/>
              <a:t>Add Presenter Title</a:t>
            </a:r>
            <a:br>
              <a:rPr lang="en-US" dirty="0"/>
            </a:br>
            <a:r>
              <a:rPr lang="en-US" dirty="0"/>
              <a:t>Optional Line 2</a:t>
            </a:r>
            <a:br>
              <a:rPr lang="en-US" dirty="0"/>
            </a:br>
            <a:r>
              <a:rPr lang="en-US" dirty="0"/>
              <a:t>Optional Line 3</a:t>
            </a:r>
          </a:p>
        </p:txBody>
      </p:sp>
      <p:sp>
        <p:nvSpPr>
          <p:cNvPr id="56" name="Text Placeholder 9"/>
          <p:cNvSpPr>
            <a:spLocks noGrp="1"/>
          </p:cNvSpPr>
          <p:nvPr>
            <p:ph type="body" sz="quarter" idx="21" hasCustomPrompt="1"/>
          </p:nvPr>
        </p:nvSpPr>
        <p:spPr>
          <a:xfrm>
            <a:off x="3417372" y="3436223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buFont typeface="Arial" pitchFamily="34" charset="0"/>
              <a:buNone/>
              <a:defRPr sz="1400" b="1" cap="all" baseline="0">
                <a:solidFill>
                  <a:srgbClr val="47484A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57" name="Text Placeholder 45"/>
          <p:cNvSpPr>
            <a:spLocks noGrp="1"/>
          </p:cNvSpPr>
          <p:nvPr>
            <p:ph type="body" sz="quarter" idx="22" hasCustomPrompt="1"/>
          </p:nvPr>
        </p:nvSpPr>
        <p:spPr>
          <a:xfrm>
            <a:off x="3417372" y="3719301"/>
            <a:ext cx="2692871" cy="560042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Font typeface="Arial" pitchFamily="34" charset="0"/>
              <a:buNone/>
              <a:defRPr sz="1400">
                <a:solidFill>
                  <a:srgbClr val="47484A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pPr lvl="0"/>
            <a:r>
              <a:rPr lang="en-US" dirty="0"/>
              <a:t>Remove second presenter info </a:t>
            </a:r>
            <a:br>
              <a:rPr lang="en-US" dirty="0"/>
            </a:br>
            <a:r>
              <a:rPr lang="en-US" dirty="0"/>
              <a:t>if not needed</a:t>
            </a:r>
          </a:p>
        </p:txBody>
      </p:sp>
      <p:sp>
        <p:nvSpPr>
          <p:cNvPr id="45" name="Picture Placehold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218127" y="1261205"/>
            <a:ext cx="8925874" cy="2071151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9901" y="82770"/>
            <a:ext cx="6776128" cy="839426"/>
          </a:xfrm>
        </p:spPr>
        <p:txBody>
          <a:bodyPr lIns="0" rIns="91440" anchor="b">
            <a:normAutofit/>
          </a:bodyPr>
          <a:lstStyle>
            <a:lvl1pPr>
              <a:defRPr sz="2800" baseline="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presentation title –</a:t>
            </a:r>
            <a:br>
              <a:rPr lang="en-US" dirty="0"/>
            </a:br>
            <a:r>
              <a:rPr lang="en-US" dirty="0"/>
              <a:t>Cover option D</a:t>
            </a:r>
          </a:p>
        </p:txBody>
      </p:sp>
      <p:sp>
        <p:nvSpPr>
          <p:cNvPr id="87" name="Text Placeholder 9"/>
          <p:cNvSpPr>
            <a:spLocks noGrp="1"/>
          </p:cNvSpPr>
          <p:nvPr>
            <p:ph type="body" sz="quarter" idx="23" hasCustomPrompt="1"/>
          </p:nvPr>
        </p:nvSpPr>
        <p:spPr>
          <a:xfrm>
            <a:off x="6360197" y="3436223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buFont typeface="Arial" pitchFamily="34" charset="0"/>
              <a:buNone/>
              <a:defRPr sz="1400" b="1" cap="all" baseline="0">
                <a:solidFill>
                  <a:srgbClr val="47484A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88" name="Text Placeholder 45"/>
          <p:cNvSpPr>
            <a:spLocks noGrp="1"/>
          </p:cNvSpPr>
          <p:nvPr>
            <p:ph type="body" sz="quarter" idx="24" hasCustomPrompt="1"/>
          </p:nvPr>
        </p:nvSpPr>
        <p:spPr>
          <a:xfrm>
            <a:off x="6360197" y="3719301"/>
            <a:ext cx="2692871" cy="560042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Font typeface="Arial" pitchFamily="34" charset="0"/>
              <a:buNone/>
              <a:defRPr sz="1400">
                <a:solidFill>
                  <a:srgbClr val="47484A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pPr lvl="0"/>
            <a:r>
              <a:rPr lang="en-US" dirty="0"/>
              <a:t>Remove third presenter info </a:t>
            </a:r>
            <a:br>
              <a:rPr lang="en-US" dirty="0"/>
            </a:br>
            <a:r>
              <a:rPr lang="en-US" dirty="0"/>
              <a:t>if not needed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5" hasCustomPrompt="1"/>
          </p:nvPr>
        </p:nvSpPr>
        <p:spPr>
          <a:xfrm>
            <a:off x="469900" y="922195"/>
            <a:ext cx="8484914" cy="248308"/>
          </a:xfrm>
        </p:spPr>
        <p:txBody>
          <a:bodyPr/>
          <a:lstStyle>
            <a:lvl1pPr marL="0" indent="0">
              <a:buNone/>
              <a:defRPr b="1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Subtitle – delete if not needed</a:t>
            </a:r>
          </a:p>
        </p:txBody>
      </p:sp>
      <p:sp>
        <p:nvSpPr>
          <p:cNvPr id="4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" y="1261204"/>
            <a:ext cx="224589" cy="2071116"/>
          </a:xfrm>
          <a:solidFill>
            <a:schemeClr val="accent1"/>
          </a:solidFill>
        </p:spPr>
        <p:txBody>
          <a:bodyPr bIns="0" anchor="b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 </a:t>
            </a:r>
          </a:p>
        </p:txBody>
      </p:sp>
      <p:sp>
        <p:nvSpPr>
          <p:cNvPr id="153" name="TextBox 152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6" name="Text Placeholder 45"/>
          <p:cNvSpPr>
            <a:spLocks noGrp="1"/>
          </p:cNvSpPr>
          <p:nvPr>
            <p:ph type="body" sz="quarter" idx="19" hasCustomPrompt="1"/>
          </p:nvPr>
        </p:nvSpPr>
        <p:spPr>
          <a:xfrm>
            <a:off x="6360197" y="4570711"/>
            <a:ext cx="2692872" cy="386558"/>
          </a:xfrm>
        </p:spPr>
        <p:txBody>
          <a:bodyPr lIns="0" anchor="b"/>
          <a:lstStyle>
            <a:lvl1pPr marL="0" indent="0">
              <a:spcBef>
                <a:spcPts val="0"/>
              </a:spcBef>
              <a:buNone/>
              <a:defRPr sz="1400" baseline="0">
                <a:solidFill>
                  <a:srgbClr val="47484A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pPr lvl="0"/>
            <a:r>
              <a:rPr lang="en-US" dirty="0"/>
              <a:t>Presentation Date</a:t>
            </a:r>
            <a:br>
              <a:rPr lang="en-US" dirty="0"/>
            </a:br>
            <a:r>
              <a:rPr lang="en-US" dirty="0"/>
              <a:t>City, State (presentation location)</a:t>
            </a:r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121" y="4702076"/>
            <a:ext cx="2046368" cy="260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700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*Pic - Full Fram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218127" y="6978"/>
            <a:ext cx="8925873" cy="5143500"/>
          </a:xfrm>
          <a:solidFill>
            <a:schemeClr val="bg1"/>
          </a:solidFill>
        </p:spPr>
        <p:txBody>
          <a:bodyPr lIns="0" tIns="16459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 then right click image and “SEND IMAGE TO BACK”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7" hasCustomPrompt="1"/>
          </p:nvPr>
        </p:nvSpPr>
        <p:spPr>
          <a:xfrm>
            <a:off x="0" y="3581400"/>
            <a:ext cx="9144000" cy="1562100"/>
          </a:xfrm>
          <a:solidFill>
            <a:schemeClr val="tx2">
              <a:alpha val="91000"/>
            </a:schemeClr>
          </a:solidFill>
        </p:spPr>
        <p:txBody>
          <a:bodyPr bIns="0" anchor="b" anchorCtr="0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</a:t>
            </a:r>
            <a:r>
              <a:rPr lang="en-US" dirty="0" err="1"/>
              <a:t>x1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9901" y="3782231"/>
            <a:ext cx="8321040" cy="1030194"/>
          </a:xfrm>
        </p:spPr>
        <p:txBody>
          <a:bodyPr lIns="0" anchor="t"/>
          <a:lstStyle>
            <a:lvl1pPr>
              <a:defRPr sz="2400" b="1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Full-frame image layout  –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-2"/>
            <a:ext cx="228600" cy="5143500"/>
          </a:xfrm>
          <a:solidFill>
            <a:schemeClr val="accent1"/>
          </a:solidFill>
        </p:spPr>
        <p:txBody>
          <a:bodyPr bIns="0" anchor="b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 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7282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*Pic - ONE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6"/>
          <p:cNvSpPr>
            <a:spLocks noGrp="1"/>
          </p:cNvSpPr>
          <p:nvPr>
            <p:ph type="body" sz="quarter" idx="17" hasCustomPrompt="1"/>
          </p:nvPr>
        </p:nvSpPr>
        <p:spPr>
          <a:xfrm>
            <a:off x="0" y="2742091"/>
            <a:ext cx="9144000" cy="2401409"/>
          </a:xfrm>
          <a:solidFill>
            <a:schemeClr val="accent2"/>
          </a:solidFill>
        </p:spPr>
        <p:txBody>
          <a:bodyPr bIns="0" anchor="b" anchorCtr="0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</a:t>
            </a:r>
            <a:r>
              <a:rPr lang="en-US" dirty="0" err="1"/>
              <a:t>x1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469900" y="3893639"/>
            <a:ext cx="8434552" cy="1359776"/>
          </a:xfrm>
          <a:noFill/>
        </p:spPr>
        <p:txBody>
          <a:bodyPr lIns="0" tIns="91440"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" name="Picture Placeholder 4"/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218127" y="-1"/>
            <a:ext cx="8925873" cy="2742010"/>
          </a:xfrm>
          <a:solidFill>
            <a:schemeClr val="bg1"/>
          </a:solidFill>
        </p:spPr>
        <p:txBody>
          <a:bodyPr lIns="0" tIns="109728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9900" y="3265038"/>
            <a:ext cx="8674100" cy="590324"/>
          </a:xfrm>
        </p:spPr>
        <p:txBody>
          <a:bodyPr lIns="0"/>
          <a:lstStyle>
            <a:lvl1pPr>
              <a:defRPr sz="2800" b="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Science/R&amp;D hero – one image</a:t>
            </a:r>
            <a:br>
              <a:rPr lang="en-US" dirty="0"/>
            </a:br>
            <a:r>
              <a:rPr lang="en-US" dirty="0"/>
              <a:t>Headline is </a:t>
            </a:r>
            <a:r>
              <a:rPr lang="en-US" dirty="0" err="1"/>
              <a:t>arial</a:t>
            </a:r>
            <a:r>
              <a:rPr lang="en-US" dirty="0"/>
              <a:t> in all caps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-2"/>
            <a:ext cx="228600" cy="5143500"/>
          </a:xfrm>
          <a:solidFill>
            <a:schemeClr val="accent1"/>
          </a:solidFill>
        </p:spPr>
        <p:txBody>
          <a:bodyPr bIns="0" anchor="b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 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9492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*Pic - TWO imag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0" y="2742091"/>
            <a:ext cx="9144000" cy="2401409"/>
          </a:xfrm>
          <a:solidFill>
            <a:schemeClr val="accent2"/>
          </a:solidFill>
        </p:spPr>
        <p:txBody>
          <a:bodyPr bIns="0" anchor="b" anchorCtr="0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</a:t>
            </a:r>
            <a:r>
              <a:rPr lang="en-US" dirty="0" err="1"/>
              <a:t>x1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11" name="Picture Placehold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218127" y="0"/>
            <a:ext cx="4480560" cy="2747963"/>
          </a:xfrm>
          <a:solidFill>
            <a:schemeClr val="bg1">
              <a:lumMod val="75000"/>
            </a:schemeClr>
          </a:solidFill>
        </p:spPr>
        <p:txBody>
          <a:bodyPr tIns="109728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2" name="Picture Placeholder 4"/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4682525" y="0"/>
            <a:ext cx="4480560" cy="2747963"/>
          </a:xfrm>
          <a:solidFill>
            <a:schemeClr val="bg1">
              <a:lumMod val="85000"/>
            </a:schemeClr>
          </a:solidFill>
        </p:spPr>
        <p:txBody>
          <a:bodyPr tIns="109728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9900" y="3255513"/>
            <a:ext cx="8674100" cy="590324"/>
          </a:xfrm>
        </p:spPr>
        <p:txBody>
          <a:bodyPr lIns="0"/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Science/R&amp;D hero – TWO images</a:t>
            </a:r>
            <a:br>
              <a:rPr lang="en-US" dirty="0"/>
            </a:br>
            <a:r>
              <a:rPr lang="en-US" dirty="0"/>
              <a:t>Headline is </a:t>
            </a:r>
            <a:r>
              <a:rPr lang="en-US" dirty="0" err="1"/>
              <a:t>arial</a:t>
            </a:r>
            <a:r>
              <a:rPr lang="en-US" dirty="0"/>
              <a:t> in all caps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469900" y="3884114"/>
            <a:ext cx="8434552" cy="1359776"/>
          </a:xfrm>
          <a:noFill/>
        </p:spPr>
        <p:txBody>
          <a:bodyPr lIns="0" tIns="91440"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-2"/>
            <a:ext cx="228600" cy="5143500"/>
          </a:xfrm>
          <a:solidFill>
            <a:schemeClr val="accent1"/>
          </a:solidFill>
        </p:spPr>
        <p:txBody>
          <a:bodyPr bIns="0" anchor="b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 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9536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*Pic - THREE Imag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6"/>
          <p:cNvSpPr>
            <a:spLocks noGrp="1"/>
          </p:cNvSpPr>
          <p:nvPr>
            <p:ph type="body" sz="quarter" idx="19" hasCustomPrompt="1"/>
          </p:nvPr>
        </p:nvSpPr>
        <p:spPr>
          <a:xfrm>
            <a:off x="0" y="2742091"/>
            <a:ext cx="9144000" cy="2401409"/>
          </a:xfrm>
          <a:solidFill>
            <a:schemeClr val="accent2"/>
          </a:solidFill>
        </p:spPr>
        <p:txBody>
          <a:bodyPr bIns="0" anchor="b" anchorCtr="0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</a:t>
            </a:r>
            <a:r>
              <a:rPr lang="en-US" dirty="0" err="1"/>
              <a:t>x1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5" name="Picture Placeholder 4"/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218127" y="0"/>
            <a:ext cx="2990088" cy="2755232"/>
          </a:xfrm>
          <a:solidFill>
            <a:schemeClr val="bg1">
              <a:lumMod val="8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9" name="Picture Placeholder 4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3194237" y="0"/>
            <a:ext cx="2990088" cy="2755232"/>
          </a:xfrm>
          <a:solidFill>
            <a:schemeClr val="bg1">
              <a:lumMod val="7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0" name="Picture Placehold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6186112" y="0"/>
            <a:ext cx="2957888" cy="2755232"/>
          </a:xfrm>
          <a:solidFill>
            <a:schemeClr val="bg1">
              <a:lumMod val="8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469900" y="3893639"/>
            <a:ext cx="8434552" cy="1359776"/>
          </a:xfrm>
          <a:noFill/>
        </p:spPr>
        <p:txBody>
          <a:bodyPr lIns="0" tIns="91440"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9900" y="3265038"/>
            <a:ext cx="8674100" cy="590324"/>
          </a:xfrm>
        </p:spPr>
        <p:txBody>
          <a:bodyPr lIns="0"/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Science/R&amp;D hero – Three images</a:t>
            </a:r>
            <a:br>
              <a:rPr lang="en-US" dirty="0"/>
            </a:br>
            <a:r>
              <a:rPr lang="en-US" dirty="0"/>
              <a:t>Headline is </a:t>
            </a:r>
            <a:r>
              <a:rPr lang="en-US" dirty="0" err="1"/>
              <a:t>arial</a:t>
            </a:r>
            <a:r>
              <a:rPr lang="en-US" dirty="0"/>
              <a:t> in all caps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-2"/>
            <a:ext cx="228600" cy="5143500"/>
          </a:xfrm>
          <a:solidFill>
            <a:schemeClr val="accent1"/>
          </a:solidFill>
        </p:spPr>
        <p:txBody>
          <a:bodyPr bIns="0" anchor="b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 </a:t>
            </a:r>
          </a:p>
        </p:txBody>
      </p:sp>
      <p:sp>
        <p:nvSpPr>
          <p:cNvPr id="13" name="TextBox 12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2978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*Pic - FOUR Imag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6"/>
          <p:cNvSpPr>
            <a:spLocks noGrp="1"/>
          </p:cNvSpPr>
          <p:nvPr>
            <p:ph type="body" sz="quarter" idx="24" hasCustomPrompt="1"/>
          </p:nvPr>
        </p:nvSpPr>
        <p:spPr>
          <a:xfrm>
            <a:off x="0" y="0"/>
            <a:ext cx="9144000" cy="5143500"/>
          </a:xfrm>
          <a:solidFill>
            <a:schemeClr val="accent2"/>
          </a:solidFill>
        </p:spPr>
        <p:txBody>
          <a:bodyPr bIns="0" anchor="b" anchorCtr="0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</a:t>
            </a:r>
            <a:r>
              <a:rPr lang="en-US" dirty="0" err="1"/>
              <a:t>x1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5" name="Picture Placeholder 4"/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218127" y="1240631"/>
            <a:ext cx="2240280" cy="1678712"/>
          </a:xfrm>
          <a:solidFill>
            <a:schemeClr val="bg1">
              <a:lumMod val="8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9" name="Picture Placeholder 4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2453235" y="1240631"/>
            <a:ext cx="2240280" cy="1678712"/>
          </a:xfrm>
          <a:solidFill>
            <a:schemeClr val="bg1">
              <a:lumMod val="7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0" name="Picture Placehold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4688341" y="1240631"/>
            <a:ext cx="2240280" cy="1678712"/>
          </a:xfrm>
          <a:solidFill>
            <a:schemeClr val="bg1">
              <a:lumMod val="8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1" name="Picture Placeholder 4"/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6906022" y="1240631"/>
            <a:ext cx="2240280" cy="1678712"/>
          </a:xfrm>
          <a:solidFill>
            <a:schemeClr val="bg1">
              <a:lumMod val="7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469900" y="3484064"/>
            <a:ext cx="8434552" cy="1359776"/>
          </a:xfrm>
          <a:noFill/>
        </p:spPr>
        <p:txBody>
          <a:bodyPr lIns="0" tIns="91440"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Science/R&amp;D hero – four images</a:t>
            </a:r>
            <a:br>
              <a:rPr lang="en-US" dirty="0"/>
            </a:br>
            <a:r>
              <a:rPr lang="en-US" dirty="0"/>
              <a:t>Headline is </a:t>
            </a:r>
            <a:r>
              <a:rPr lang="en-US" dirty="0" err="1"/>
              <a:t>arial</a:t>
            </a:r>
            <a:r>
              <a:rPr lang="en-US" dirty="0"/>
              <a:t> in all caps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218128" y="2948823"/>
            <a:ext cx="2238469" cy="358378"/>
          </a:xfrm>
        </p:spPr>
        <p:txBody>
          <a:bodyPr lIns="91440" rIns="91440"/>
          <a:lstStyle>
            <a:lvl1pPr marL="0" indent="0">
              <a:lnSpc>
                <a:spcPct val="95000"/>
              </a:lnSpc>
              <a:buNone/>
              <a:defRPr sz="12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Image caption Image caption Image caption Image caption Image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2442595" y="2948823"/>
            <a:ext cx="2238469" cy="358378"/>
          </a:xfrm>
        </p:spPr>
        <p:txBody>
          <a:bodyPr lIns="91440" rIns="91440"/>
          <a:lstStyle>
            <a:lvl1pPr marL="0" indent="0">
              <a:lnSpc>
                <a:spcPct val="95000"/>
              </a:lnSpc>
              <a:buNone/>
              <a:defRPr sz="12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Image caption Image caption Image caption Image caption Image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4681064" y="2948823"/>
            <a:ext cx="2238469" cy="358378"/>
          </a:xfrm>
        </p:spPr>
        <p:txBody>
          <a:bodyPr lIns="91440" rIns="91440"/>
          <a:lstStyle>
            <a:lvl1pPr marL="0" indent="0">
              <a:lnSpc>
                <a:spcPct val="95000"/>
              </a:lnSpc>
              <a:buNone/>
              <a:defRPr sz="12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Image caption Image caption Image caption Image caption Image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6905532" y="2948823"/>
            <a:ext cx="2238469" cy="358378"/>
          </a:xfrm>
        </p:spPr>
        <p:txBody>
          <a:bodyPr lIns="91440" rIns="91440"/>
          <a:lstStyle>
            <a:lvl1pPr marL="0" indent="0">
              <a:lnSpc>
                <a:spcPct val="95000"/>
              </a:lnSpc>
              <a:buNone/>
              <a:defRPr sz="12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Image caption Image caption Image caption Image caption Image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23"/>
          </p:nvPr>
        </p:nvSpPr>
        <p:spPr>
          <a:xfrm>
            <a:off x="0" y="-1"/>
            <a:ext cx="228600" cy="51435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-2"/>
            <a:ext cx="228600" cy="5143500"/>
          </a:xfrm>
          <a:solidFill>
            <a:schemeClr val="accent1"/>
          </a:solidFill>
        </p:spPr>
        <p:txBody>
          <a:bodyPr bIns="0" anchor="b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 </a:t>
            </a:r>
          </a:p>
        </p:txBody>
      </p:sp>
      <p:sp>
        <p:nvSpPr>
          <p:cNvPr id="21" name="TextBox 20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5652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AFEA57-C1BE-632D-C599-024C9C941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52D8BF-E570-685A-2499-DBE53FC573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956684-ADBD-8A1B-0A14-727EE4353E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7C55AF-7ABC-4048-8F26-EDF28740411F}" type="datetimeFigureOut">
              <a:rPr lang="en-US" smtClean="0"/>
              <a:t>4/2/24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36B7CC-CE8A-EAD0-6D36-224D69E1AD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9F0C2B-A45B-158C-B9BF-EB4F678E4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CDFCD6-4325-3546-B8E5-BFE2C039F1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673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*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1" y="367903"/>
            <a:ext cx="8372901" cy="621711"/>
          </a:xfrm>
        </p:spPr>
        <p:txBody>
          <a:bodyPr/>
          <a:lstStyle>
            <a:lvl1pPr>
              <a:defRPr b="1"/>
            </a:lvl1pPr>
          </a:lstStyle>
          <a:p>
            <a:r>
              <a:rPr lang="en-US" dirty="0"/>
              <a:t>TITLE AND CONTENT </a:t>
            </a:r>
            <a:br>
              <a:rPr lang="en-US" dirty="0"/>
            </a:br>
            <a:r>
              <a:rPr lang="en-US" dirty="0"/>
              <a:t>Headline in </a:t>
            </a:r>
            <a:r>
              <a:rPr lang="en-US" dirty="0" err="1"/>
              <a:t>arial</a:t>
            </a:r>
            <a:r>
              <a:rPr lang="en-US" dirty="0"/>
              <a:t> and all caps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1019437"/>
            <a:ext cx="8372901" cy="374786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2148350" y="108417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1467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Columns-TW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1030288"/>
            <a:ext cx="8372901" cy="374786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57200" y="1428723"/>
            <a:ext cx="4023360" cy="3317081"/>
          </a:xfrm>
        </p:spPr>
        <p:txBody>
          <a:bodyPr/>
          <a:lstStyle>
            <a:lvl1pPr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defRPr sz="1800"/>
            </a:lvl3pPr>
            <a:lvl4pPr marL="865188" indent="-171450">
              <a:defRPr sz="1800"/>
            </a:lvl4pPr>
            <a:lvl5pPr marL="1084263" indent="-171450"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700588" y="1418007"/>
            <a:ext cx="4023360" cy="3317081"/>
          </a:xfrm>
        </p:spPr>
        <p:txBody>
          <a:bodyPr/>
          <a:lstStyle>
            <a:lvl1pPr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defRPr sz="1800"/>
            </a:lvl3pPr>
            <a:lvl4pPr marL="865188" indent="-171450">
              <a:defRPr sz="1800"/>
            </a:lvl4pPr>
            <a:lvl5pPr marL="1084263" indent="-171450"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Two-column CONTENT slide</a:t>
            </a:r>
            <a:br>
              <a:rPr lang="en-US" dirty="0"/>
            </a:br>
            <a:r>
              <a:rPr lang="en-US" dirty="0"/>
              <a:t>one or two lines for headline</a:t>
            </a:r>
          </a:p>
        </p:txBody>
      </p:sp>
    </p:spTree>
    <p:extLst>
      <p:ext uri="{BB962C8B-B14F-4D97-AF65-F5344CB8AC3E}">
        <p14:creationId xmlns:p14="http://schemas.microsoft.com/office/powerpoint/2010/main" val="3407572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Columns-TWO w/boxed 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60895" y="1840702"/>
            <a:ext cx="4114800" cy="2876912"/>
          </a:xfrm>
          <a:ln>
            <a:solidFill>
              <a:schemeClr val="bg1">
                <a:lumMod val="50000"/>
              </a:schemeClr>
            </a:solidFill>
          </a:ln>
        </p:spPr>
        <p:txBody>
          <a:bodyPr lIns="182880" tIns="91440" rIns="91440"/>
          <a:lstStyle>
            <a:lvl1pPr>
              <a:defRPr sz="1800"/>
            </a:lvl1pPr>
            <a:lvl2pPr marL="457200" indent="-173038">
              <a:defRPr sz="1800"/>
            </a:lvl2pPr>
            <a:lvl3pPr marL="627063" indent="-128588">
              <a:defRPr sz="1800"/>
            </a:lvl3pPr>
            <a:lvl4pPr marL="865188" indent="-171450">
              <a:defRPr sz="1800"/>
            </a:lvl4pPr>
            <a:lvl5pPr marL="1084263" indent="-171450"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714875" y="1840702"/>
            <a:ext cx="4114800" cy="2876912"/>
          </a:xfrm>
          <a:ln>
            <a:solidFill>
              <a:schemeClr val="bg1">
                <a:lumMod val="50000"/>
              </a:schemeClr>
            </a:solidFill>
          </a:ln>
        </p:spPr>
        <p:txBody>
          <a:bodyPr lIns="182880" tIns="91440" rIns="91440"/>
          <a:lstStyle>
            <a:lvl1pPr>
              <a:defRPr sz="1800"/>
            </a:lvl1pPr>
            <a:lvl2pPr marL="457200" indent="-173038">
              <a:defRPr sz="1800"/>
            </a:lvl2pPr>
            <a:lvl3pPr marL="627063" indent="-128588">
              <a:defRPr sz="1800"/>
            </a:lvl3pPr>
            <a:lvl4pPr marL="865188" indent="-171450">
              <a:defRPr sz="1800"/>
            </a:lvl4pPr>
            <a:lvl5pPr marL="1084263" indent="-171450"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4714875" y="1406047"/>
            <a:ext cx="4114800" cy="465749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1"/>
            </a:solidFill>
            <a:miter lim="800000"/>
          </a:ln>
        </p:spPr>
        <p:txBody>
          <a:bodyPr lIns="182880" bIns="0" anchor="ctr"/>
          <a:lstStyle>
            <a:lvl1pPr marL="0" indent="0" algn="l">
              <a:lnSpc>
                <a:spcPct val="100000"/>
              </a:lnSpc>
              <a:buNone/>
              <a:defRPr sz="1800" b="1" cap="all" baseline="0">
                <a:solidFill>
                  <a:schemeClr val="bg1"/>
                </a:solidFill>
              </a:defRPr>
            </a:lvl1pPr>
            <a:lvl2pPr marL="457200" indent="-173038">
              <a:defRPr sz="1600"/>
            </a:lvl2pPr>
            <a:lvl3pPr marL="627063" indent="-128588">
              <a:defRPr sz="1400"/>
            </a:lvl3pPr>
            <a:lvl4pPr marL="865188" indent="-171450">
              <a:defRPr sz="1200"/>
            </a:lvl4pPr>
            <a:lvl5pPr marL="1084263" indent="-171450">
              <a:defRPr sz="1200"/>
            </a:lvl5pPr>
          </a:lstStyle>
          <a:p>
            <a:pPr lvl="0"/>
            <a:r>
              <a:rPr lang="en-US" dirty="0"/>
              <a:t>Click to Add Headline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1019437"/>
            <a:ext cx="8372901" cy="374786"/>
          </a:xfrm>
          <a:noFill/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460895" y="1406047"/>
            <a:ext cx="4114800" cy="465749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1"/>
            </a:solidFill>
            <a:miter lim="800000"/>
          </a:ln>
          <a:effectLst/>
        </p:spPr>
        <p:txBody>
          <a:bodyPr lIns="182880" bIns="0" anchor="ctr"/>
          <a:lstStyle>
            <a:lvl1pPr marL="0" indent="0" algn="l">
              <a:lnSpc>
                <a:spcPct val="100000"/>
              </a:lnSpc>
              <a:buNone/>
              <a:defRPr sz="1800" b="1" cap="all" baseline="0">
                <a:solidFill>
                  <a:schemeClr val="bg1"/>
                </a:solidFill>
              </a:defRPr>
            </a:lvl1pPr>
            <a:lvl2pPr marL="457200" indent="-173038">
              <a:defRPr sz="1600"/>
            </a:lvl2pPr>
            <a:lvl3pPr marL="627063" indent="-128588">
              <a:defRPr sz="1400"/>
            </a:lvl3pPr>
            <a:lvl4pPr marL="865188" indent="-171450">
              <a:defRPr sz="1200"/>
            </a:lvl4pPr>
            <a:lvl5pPr marL="1084263" indent="-171450">
              <a:defRPr sz="1200"/>
            </a:lvl5pPr>
          </a:lstStyle>
          <a:p>
            <a:pPr lvl="0"/>
            <a:r>
              <a:rPr lang="en-US" dirty="0"/>
              <a:t>Click to Add Headline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Two-column CONTENT slide</a:t>
            </a:r>
            <a:br>
              <a:rPr lang="en-US" dirty="0"/>
            </a:br>
            <a:r>
              <a:rPr lang="en-US" dirty="0"/>
              <a:t>with box treatment</a:t>
            </a:r>
          </a:p>
        </p:txBody>
      </p:sp>
    </p:spTree>
    <p:extLst>
      <p:ext uri="{BB962C8B-B14F-4D97-AF65-F5344CB8AC3E}">
        <p14:creationId xmlns:p14="http://schemas.microsoft.com/office/powerpoint/2010/main" val="3423405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WO IMAGES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FEC96C-AFD1-4C49-9493-F5643E5E2E8F}" type="slidenum">
              <a:rPr lang="en-US" smtClean="0"/>
              <a:t>‹#›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503575" y="1417872"/>
            <a:ext cx="4319750" cy="1540832"/>
          </a:xfrm>
        </p:spPr>
        <p:txBody>
          <a:bodyPr tIns="0"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spcBef>
                <a:spcPts val="0"/>
              </a:spcBef>
              <a:defRPr sz="1800"/>
            </a:lvl4pPr>
            <a:lvl5pPr marL="1084263" indent="-171450">
              <a:spcBef>
                <a:spcPts val="0"/>
              </a:spcBef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5" hasCustomPrompt="1"/>
          </p:nvPr>
        </p:nvSpPr>
        <p:spPr>
          <a:xfrm>
            <a:off x="495680" y="1417871"/>
            <a:ext cx="3729481" cy="1565882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2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95680" y="3203316"/>
            <a:ext cx="3729481" cy="1565882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TWO IMAGES – VERTICAL</a:t>
            </a:r>
            <a:br>
              <a:rPr lang="en-US" dirty="0"/>
            </a:br>
            <a:r>
              <a:rPr lang="en-US" dirty="0"/>
              <a:t>Headline in </a:t>
            </a:r>
            <a:r>
              <a:rPr lang="en-US" dirty="0" err="1"/>
              <a:t>arial</a:t>
            </a:r>
            <a:r>
              <a:rPr lang="en-US" dirty="0"/>
              <a:t> and all caps</a:t>
            </a:r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1019437"/>
            <a:ext cx="8372901" cy="374786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4503575" y="3193094"/>
            <a:ext cx="4319750" cy="1540832"/>
          </a:xfrm>
        </p:spPr>
        <p:txBody>
          <a:bodyPr tIns="0"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spcBef>
                <a:spcPts val="0"/>
              </a:spcBef>
              <a:defRPr sz="1800"/>
            </a:lvl4pPr>
            <a:lvl5pPr marL="1084263" indent="-171450">
              <a:spcBef>
                <a:spcPts val="0"/>
              </a:spcBef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Box 10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79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HREE IMAGES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FEC96C-AFD1-4C49-9493-F5643E5E2E8F}" type="slidenum">
              <a:rPr lang="en-US" smtClean="0"/>
              <a:t>‹#›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3045309" y="1451045"/>
            <a:ext cx="5814912" cy="977534"/>
          </a:xfrm>
        </p:spPr>
        <p:txBody>
          <a:bodyPr tIns="0"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spcBef>
                <a:spcPts val="0"/>
              </a:spcBef>
              <a:defRPr sz="1600"/>
            </a:lvl4pPr>
            <a:lvl5pPr marL="1084263" indent="-171450">
              <a:spcBef>
                <a:spcPts val="0"/>
              </a:spcBef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5" hasCustomPrompt="1"/>
          </p:nvPr>
        </p:nvSpPr>
        <p:spPr>
          <a:xfrm>
            <a:off x="489394" y="1442711"/>
            <a:ext cx="2023746" cy="890108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2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87015" y="2620206"/>
            <a:ext cx="2028507" cy="890108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THREE IMAGES – VERTICAL</a:t>
            </a:r>
            <a:br>
              <a:rPr lang="en-US" dirty="0"/>
            </a:br>
            <a:r>
              <a:rPr lang="en-US" dirty="0"/>
              <a:t>Headline in </a:t>
            </a:r>
            <a:r>
              <a:rPr lang="en-US" dirty="0" err="1"/>
              <a:t>arial</a:t>
            </a:r>
            <a:r>
              <a:rPr lang="en-US" dirty="0"/>
              <a:t> and all caps</a:t>
            </a:r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1028962"/>
            <a:ext cx="8372901" cy="374786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3045309" y="2630976"/>
            <a:ext cx="5814912" cy="977534"/>
          </a:xfrm>
        </p:spPr>
        <p:txBody>
          <a:bodyPr tIns="0"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spcBef>
                <a:spcPts val="0"/>
              </a:spcBef>
              <a:defRPr sz="1600"/>
            </a:lvl4pPr>
            <a:lvl5pPr marL="1084263" indent="-171450">
              <a:spcBef>
                <a:spcPts val="0"/>
              </a:spcBef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Picture Placeholder 4"/>
          <p:cNvSpPr>
            <a:spLocks noGrp="1"/>
          </p:cNvSpPr>
          <p:nvPr>
            <p:ph type="pic" sz="quarter" idx="19" hasCustomPrompt="1"/>
          </p:nvPr>
        </p:nvSpPr>
        <p:spPr>
          <a:xfrm>
            <a:off x="487014" y="3807136"/>
            <a:ext cx="2028507" cy="890108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20"/>
          </p:nvPr>
        </p:nvSpPr>
        <p:spPr>
          <a:xfrm>
            <a:off x="3045309" y="3794491"/>
            <a:ext cx="5814912" cy="977534"/>
          </a:xfrm>
        </p:spPr>
        <p:txBody>
          <a:bodyPr tIns="0"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spcBef>
                <a:spcPts val="0"/>
              </a:spcBef>
              <a:defRPr sz="1600"/>
            </a:lvl4pPr>
            <a:lvl5pPr marL="1084263" indent="-171450">
              <a:spcBef>
                <a:spcPts val="0"/>
              </a:spcBef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6" name="TextBox 15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63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WO IMAGES - top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1019437"/>
            <a:ext cx="8372901" cy="374786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88732" y="3141637"/>
            <a:ext cx="4114800" cy="1596872"/>
          </a:xfrm>
        </p:spPr>
        <p:txBody>
          <a:bodyPr tIns="91440"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spcBef>
                <a:spcPts val="0"/>
              </a:spcBef>
              <a:defRPr sz="1800"/>
            </a:lvl4pPr>
            <a:lvl5pPr marL="1084263" indent="-171450">
              <a:spcBef>
                <a:spcPts val="0"/>
              </a:spcBef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716216" y="3141637"/>
            <a:ext cx="4097585" cy="1596872"/>
          </a:xfrm>
        </p:spPr>
        <p:txBody>
          <a:bodyPr tIns="91440"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spcBef>
                <a:spcPts val="0"/>
              </a:spcBef>
              <a:defRPr sz="1800"/>
            </a:lvl4pPr>
            <a:lvl5pPr marL="1084263" indent="-171450">
              <a:spcBef>
                <a:spcPts val="0"/>
              </a:spcBef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5" hasCustomPrompt="1"/>
          </p:nvPr>
        </p:nvSpPr>
        <p:spPr>
          <a:xfrm>
            <a:off x="495679" y="1417871"/>
            <a:ext cx="4023360" cy="1714500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2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709050" y="1417871"/>
            <a:ext cx="4023360" cy="1714500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TWO IMAGES – top HORIZONTAL</a:t>
            </a:r>
            <a:br>
              <a:rPr lang="en-US" dirty="0"/>
            </a:br>
            <a:r>
              <a:rPr lang="en-US" dirty="0"/>
              <a:t>Headline in </a:t>
            </a:r>
            <a:r>
              <a:rPr lang="en-US" dirty="0" err="1"/>
              <a:t>arial</a:t>
            </a:r>
            <a:r>
              <a:rPr lang="en-US" dirty="0"/>
              <a:t> and all caps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1350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WO IMAGES - Bottom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1016890"/>
            <a:ext cx="8372901" cy="374786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57200" y="1408347"/>
            <a:ext cx="4114800" cy="1287809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spcBef>
                <a:spcPts val="0"/>
              </a:spcBef>
              <a:defRPr sz="1800"/>
            </a:lvl4pPr>
            <a:lvl5pPr marL="1084263" indent="-171450">
              <a:spcBef>
                <a:spcPts val="0"/>
              </a:spcBef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716215" y="1408347"/>
            <a:ext cx="4114800" cy="1287809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spcBef>
                <a:spcPts val="0"/>
              </a:spcBef>
              <a:defRPr sz="1800"/>
            </a:lvl4pPr>
            <a:lvl5pPr marL="1084263" indent="-171450">
              <a:spcBef>
                <a:spcPts val="0"/>
              </a:spcBef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15" hasCustomPrompt="1"/>
          </p:nvPr>
        </p:nvSpPr>
        <p:spPr>
          <a:xfrm>
            <a:off x="464146" y="2711336"/>
            <a:ext cx="4023360" cy="1714500"/>
          </a:xfrm>
          <a:solidFill>
            <a:schemeClr val="bg1">
              <a:lumMod val="75000"/>
            </a:schemeClr>
          </a:solidFill>
        </p:spPr>
        <p:txBody>
          <a:bodyPr tIns="27432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730864" y="2711336"/>
            <a:ext cx="4023360" cy="1714500"/>
          </a:xfrm>
          <a:solidFill>
            <a:schemeClr val="bg1">
              <a:lumMod val="75000"/>
            </a:schemeClr>
          </a:solidFill>
        </p:spPr>
        <p:txBody>
          <a:bodyPr tIns="27432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TWO IMAGES – bottom HORIZONTAL</a:t>
            </a:r>
            <a:br>
              <a:rPr lang="en-US" dirty="0"/>
            </a:br>
            <a:r>
              <a:rPr lang="en-US" dirty="0"/>
              <a:t>WITH CAPTIONS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>
          <a:xfrm>
            <a:off x="476266" y="4434669"/>
            <a:ext cx="3995723" cy="359070"/>
          </a:xfrm>
        </p:spPr>
        <p:txBody>
          <a:bodyPr/>
          <a:lstStyle>
            <a:lvl1pPr marL="0" indent="0">
              <a:buNone/>
              <a:defRPr sz="1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8"/>
          </p:nvPr>
        </p:nvSpPr>
        <p:spPr>
          <a:xfrm>
            <a:off x="4750290" y="4444194"/>
            <a:ext cx="3995723" cy="359070"/>
          </a:xfrm>
        </p:spPr>
        <p:txBody>
          <a:bodyPr/>
          <a:lstStyle>
            <a:lvl1pPr marL="0" indent="0">
              <a:buNone/>
              <a:defRPr sz="1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14575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C:\Users\amiesen\Desktop\anlrgbpptlogo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1490" y="4799992"/>
            <a:ext cx="775768" cy="27946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1" y="358378"/>
            <a:ext cx="8372901" cy="621711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en-US" dirty="0"/>
              <a:t>Headline in all caps </a:t>
            </a:r>
            <a:r>
              <a:rPr lang="en-US" dirty="0" err="1"/>
              <a:t>28pt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preferred as one or two lines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1393826"/>
            <a:ext cx="8372901" cy="3317081"/>
          </a:xfrm>
          <a:prstGeom prst="rect">
            <a:avLst/>
          </a:prstGeom>
        </p:spPr>
        <p:txBody>
          <a:bodyPr vert="horz" lIns="0" tIns="0" rIns="0" bIns="45720" rtlCol="0">
            <a:noAutofit/>
          </a:bodyPr>
          <a:lstStyle/>
          <a:p>
            <a:pPr lvl="0"/>
            <a:r>
              <a:rPr lang="en-US" dirty="0"/>
              <a:t>Click to add 1st-level bullet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43400" y="4855282"/>
            <a:ext cx="457200" cy="137160"/>
          </a:xfrm>
          <a:prstGeom prst="rect">
            <a:avLst/>
          </a:prstGeom>
        </p:spPr>
        <p:txBody>
          <a:bodyPr vert="horz" lIns="0" tIns="45720" rIns="0" bIns="0" rtlCol="0" anchor="b"/>
          <a:lstStyle>
            <a:lvl1pPr algn="ctr">
              <a:defRPr sz="10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9" name="Rectangle 48"/>
          <p:cNvSpPr/>
          <p:nvPr/>
        </p:nvSpPr>
        <p:spPr>
          <a:xfrm>
            <a:off x="0" y="-2"/>
            <a:ext cx="228600" cy="51435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0" numCol="1" anchor="b" anchorCtr="0" compatLnSpc="1">
            <a:prstTxWarp prst="textNoShape">
              <a:avLst/>
            </a:prstTxWarp>
          </a:bodyPr>
          <a:lstStyle/>
          <a:p>
            <a:pPr lvl="0"/>
            <a:endParaRPr lang="en-US" sz="100">
              <a:solidFill>
                <a:schemeClr val="accent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4827084"/>
            <a:ext cx="1418753" cy="180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355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  <p:sldLayoutId id="2147483686" r:id="rId2"/>
    <p:sldLayoutId id="2147483687" r:id="rId3"/>
    <p:sldLayoutId id="2147483688" r:id="rId4"/>
    <p:sldLayoutId id="2147483690" r:id="rId5"/>
    <p:sldLayoutId id="2147483774" r:id="rId6"/>
    <p:sldLayoutId id="2147483711" r:id="rId7"/>
    <p:sldLayoutId id="2147483692" r:id="rId8"/>
    <p:sldLayoutId id="2147483693" r:id="rId9"/>
    <p:sldLayoutId id="2147483776" r:id="rId10"/>
    <p:sldLayoutId id="2147483709" r:id="rId11"/>
    <p:sldLayoutId id="2147483695" r:id="rId12"/>
    <p:sldLayoutId id="2147483739" r:id="rId13"/>
    <p:sldLayoutId id="2147483696" r:id="rId14"/>
    <p:sldLayoutId id="2147483689" r:id="rId15"/>
    <p:sldLayoutId id="2147483710" r:id="rId16"/>
    <p:sldLayoutId id="2147483706" r:id="rId17"/>
    <p:sldLayoutId id="2147483704" r:id="rId18"/>
    <p:sldLayoutId id="2147483769" r:id="rId19"/>
    <p:sldLayoutId id="2147483770" r:id="rId20"/>
    <p:sldLayoutId id="2147483771" r:id="rId21"/>
    <p:sldLayoutId id="2147483772" r:id="rId22"/>
    <p:sldLayoutId id="2147483761" r:id="rId23"/>
    <p:sldLayoutId id="2147483762" r:id="rId24"/>
    <p:sldLayoutId id="2147483763" r:id="rId25"/>
    <p:sldLayoutId id="2147483765" r:id="rId26"/>
    <p:sldLayoutId id="2147483766" r:id="rId27"/>
    <p:sldLayoutId id="2147483777" r:id="rId28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hdr="0" ftr="0" dt="0"/>
  <p:txStyles>
    <p:titleStyle>
      <a:lvl1pPr algn="l" defTabSz="457200" rtl="0" eaLnBrk="1" latinLnBrk="0" hangingPunct="1">
        <a:lnSpc>
          <a:spcPct val="95000"/>
        </a:lnSpc>
        <a:spcBef>
          <a:spcPct val="0"/>
        </a:spcBef>
        <a:buNone/>
        <a:defRPr sz="2800" b="1" i="0" kern="1200" cap="all" baseline="0">
          <a:solidFill>
            <a:schemeClr val="tx1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173038" indent="-173038" algn="l" defTabSz="457200" rtl="0" eaLnBrk="1" latinLnBrk="0" hangingPunct="1">
        <a:spcBef>
          <a:spcPts val="600"/>
        </a:spcBef>
        <a:spcAft>
          <a:spcPts val="0"/>
        </a:spcAft>
        <a:buFont typeface="Wingdings" pitchFamily="2" charset="2"/>
        <a:buChar char="§"/>
        <a:defRPr sz="1800" kern="1200" baseline="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1pPr>
      <a:lvl2pPr marL="520700" indent="-236538" algn="l" defTabSz="457200" rtl="0" eaLnBrk="1" latinLnBrk="0" hangingPunct="1">
        <a:spcBef>
          <a:spcPts val="0"/>
        </a:spcBef>
        <a:spcAft>
          <a:spcPts val="0"/>
        </a:spcAft>
        <a:buFont typeface="Arial"/>
        <a:buChar char="–"/>
        <a:defRPr sz="18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2pPr>
      <a:lvl3pPr marL="803275" indent="-187325" algn="l" defTabSz="457200" rtl="0" eaLnBrk="1" latinLnBrk="0" hangingPunct="1">
        <a:spcBef>
          <a:spcPts val="0"/>
        </a:spcBef>
        <a:spcAft>
          <a:spcPts val="0"/>
        </a:spcAft>
        <a:buFont typeface="Arial"/>
        <a:buChar char="•"/>
        <a:defRPr sz="18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3pPr>
      <a:lvl4pPr marL="1087438" indent="-171450" algn="l" defTabSz="457200" rtl="0" eaLnBrk="1" latinLnBrk="0" hangingPunct="1">
        <a:spcBef>
          <a:spcPts val="0"/>
        </a:spcBef>
        <a:spcAft>
          <a:spcPts val="0"/>
        </a:spcAft>
        <a:buFont typeface="Arial"/>
        <a:buChar char="–"/>
        <a:defRPr sz="18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4pPr>
      <a:lvl5pPr marL="1371600" indent="-171450" algn="l" defTabSz="457200" rtl="0" eaLnBrk="1" latinLnBrk="0" hangingPunct="1">
        <a:spcBef>
          <a:spcPts val="0"/>
        </a:spcBef>
        <a:spcAft>
          <a:spcPts val="0"/>
        </a:spcAft>
        <a:buFont typeface="Arial"/>
        <a:buChar char="»"/>
        <a:defRPr sz="18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file/d/19wg8W4lifPk1Ie827rXxSWY9wohNrfsD/view?usp=drive_link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8.xml"/><Relationship Id="rId5" Type="http://schemas.openxmlformats.org/officeDocument/2006/relationships/image" Target="../media/image13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5.gif"/><Relationship Id="rId7" Type="http://schemas.openxmlformats.org/officeDocument/2006/relationships/image" Target="../media/image17.png"/><Relationship Id="rId12" Type="http://schemas.openxmlformats.org/officeDocument/2006/relationships/image" Target="../media/image22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colab.research.google.com/github/ramanathanlab/SciFM24-Tutorial/blob/main/agents/Agents.ipynb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8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agents for autonomous labs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err="1"/>
              <a:t>erhtjhtyhy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7347856" y="3362961"/>
            <a:ext cx="1796143" cy="685800"/>
          </a:xfrm>
        </p:spPr>
        <p:txBody>
          <a:bodyPr/>
          <a:lstStyle/>
          <a:p>
            <a:r>
              <a:rPr lang="en-US" dirty="0"/>
              <a:t>Brian Hsu</a:t>
            </a:r>
          </a:p>
          <a:p>
            <a:r>
              <a:rPr lang="en-US" dirty="0"/>
              <a:t>Priyanka </a:t>
            </a:r>
            <a:r>
              <a:rPr lang="en-US" dirty="0" err="1"/>
              <a:t>Setty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CBF30C0-3D13-7A14-DE88-8DEDD1D557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7080" y="1332993"/>
            <a:ext cx="3373565" cy="1897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16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D4299-8248-2541-FAE5-2E173F98E4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151058"/>
            <a:ext cx="8372901" cy="621711"/>
          </a:xfrm>
        </p:spPr>
        <p:txBody>
          <a:bodyPr/>
          <a:lstStyle/>
          <a:p>
            <a:r>
              <a:rPr lang="en-US" dirty="0"/>
              <a:t>Example of what we do…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567627-6CA6-745C-AE22-7668A99037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1" y="833748"/>
            <a:ext cx="8372901" cy="2277461"/>
          </a:xfrm>
        </p:spPr>
        <p:txBody>
          <a:bodyPr/>
          <a:lstStyle/>
          <a:p>
            <a:r>
              <a:rPr lang="en-US" dirty="0"/>
              <a:t>We use </a:t>
            </a:r>
            <a:r>
              <a:rPr lang="en-US" dirty="0" err="1"/>
              <a:t>Langchain</a:t>
            </a:r>
            <a:r>
              <a:rPr lang="en-US" dirty="0"/>
              <a:t> agents to generate/evaluate code (</a:t>
            </a:r>
            <a:r>
              <a:rPr lang="en-US" dirty="0" err="1"/>
              <a:t>yaml</a:t>
            </a:r>
            <a:r>
              <a:rPr lang="en-US" dirty="0"/>
              <a:t>/</a:t>
            </a:r>
            <a:r>
              <a:rPr lang="en-US" dirty="0" err="1"/>
              <a:t>json</a:t>
            </a:r>
            <a:r>
              <a:rPr lang="en-US" dirty="0"/>
              <a:t> format)</a:t>
            </a:r>
          </a:p>
          <a:p>
            <a:r>
              <a:rPr lang="en-US" dirty="0"/>
              <a:t>Communicates with different robots via code payload</a:t>
            </a:r>
          </a:p>
          <a:p>
            <a:r>
              <a:rPr lang="en-US" dirty="0">
                <a:hlinkClick r:id="rId3"/>
              </a:rPr>
              <a:t>https://drive.google.com/file/d/19wg8W4lifPk1Ie827rXxSWY9wohNrfsD/view?usp=drive_link</a:t>
            </a:r>
            <a:r>
              <a:rPr lang="en-US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CD31B8-1D46-D164-82B6-F66C54B44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CDFCD6-4325-3546-B8E5-BFE2C039F1CB}" type="slidenum">
              <a:rPr lang="en-US" smtClean="0"/>
              <a:t>10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E09E3CB-0B88-B833-4F21-5B8DF6EAC1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7723" y="2111971"/>
            <a:ext cx="2461501" cy="2337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234C9B0-71AB-B5C3-466F-83C8F086684D}"/>
              </a:ext>
            </a:extLst>
          </p:cNvPr>
          <p:cNvCxnSpPr>
            <a:cxnSpLocks/>
          </p:cNvCxnSpPr>
          <p:nvPr/>
        </p:nvCxnSpPr>
        <p:spPr>
          <a:xfrm>
            <a:off x="5467187" y="3199595"/>
            <a:ext cx="76094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CA8C31C8-DBB9-69C8-BF8A-B70BF2F76FE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7408"/>
          <a:stretch/>
        </p:blipFill>
        <p:spPr>
          <a:xfrm>
            <a:off x="468975" y="2437505"/>
            <a:ext cx="4674525" cy="151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7927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882CCB-E0F5-301D-5413-34B4912A4F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4308" y="26906"/>
            <a:ext cx="3774571" cy="565781"/>
          </a:xfrm>
        </p:spPr>
        <p:txBody>
          <a:bodyPr/>
          <a:lstStyle/>
          <a:p>
            <a:r>
              <a:rPr lang="en-US" dirty="0"/>
              <a:t>System of Agents</a:t>
            </a:r>
          </a:p>
        </p:txBody>
      </p:sp>
      <p:pic>
        <p:nvPicPr>
          <p:cNvPr id="4" name="Picture 4" descr="Doctor Steve | Nova Skin">
            <a:extLst>
              <a:ext uri="{FF2B5EF4-FFF2-40B4-BE49-F238E27FC236}">
                <a16:creationId xmlns:a16="http://schemas.microsoft.com/office/drawing/2014/main" id="{DBFF9740-2416-5455-EB0A-B43D01896A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368" y="1318017"/>
            <a:ext cx="523484" cy="1052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DEBF2E2-0E99-B0BB-4258-AEF74801657D}"/>
              </a:ext>
            </a:extLst>
          </p:cNvPr>
          <p:cNvCxnSpPr>
            <a:cxnSpLocks/>
          </p:cNvCxnSpPr>
          <p:nvPr/>
        </p:nvCxnSpPr>
        <p:spPr>
          <a:xfrm>
            <a:off x="1881379" y="1833260"/>
            <a:ext cx="7522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C10DD25-0487-839F-EFF1-4F1715AE14CF}"/>
              </a:ext>
            </a:extLst>
          </p:cNvPr>
          <p:cNvCxnSpPr>
            <a:cxnSpLocks/>
          </p:cNvCxnSpPr>
          <p:nvPr/>
        </p:nvCxnSpPr>
        <p:spPr>
          <a:xfrm>
            <a:off x="4029186" y="2694750"/>
            <a:ext cx="0" cy="7933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FBF420D-7C34-C29A-D798-B11EEB47590F}"/>
              </a:ext>
            </a:extLst>
          </p:cNvPr>
          <p:cNvCxnSpPr>
            <a:cxnSpLocks/>
          </p:cNvCxnSpPr>
          <p:nvPr/>
        </p:nvCxnSpPr>
        <p:spPr>
          <a:xfrm flipV="1">
            <a:off x="4219408" y="2689455"/>
            <a:ext cx="0" cy="7933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A31F60E0-6F53-09EC-25D9-5EC866B634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9535" y="3611768"/>
            <a:ext cx="2292229" cy="1289379"/>
          </a:xfrm>
          <a:prstGeom prst="rect">
            <a:avLst/>
          </a:prstGeom>
        </p:spPr>
      </p:pic>
      <p:pic>
        <p:nvPicPr>
          <p:cNvPr id="17" name="Picture 16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57BDE2D1-100C-42FC-5E50-AA79E0A3E2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6481" y="1219948"/>
            <a:ext cx="3167846" cy="133633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211B1D9-295A-922A-21EA-41CEE4684C82}"/>
              </a:ext>
            </a:extLst>
          </p:cNvPr>
          <p:cNvSpPr txBox="1"/>
          <p:nvPr/>
        </p:nvSpPr>
        <p:spPr>
          <a:xfrm>
            <a:off x="3236982" y="2833045"/>
            <a:ext cx="78464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Code Action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E218718-A238-5E68-00F0-F96A92DD1AC3}"/>
              </a:ext>
            </a:extLst>
          </p:cNvPr>
          <p:cNvSpPr txBox="1"/>
          <p:nvPr/>
        </p:nvSpPr>
        <p:spPr>
          <a:xfrm>
            <a:off x="4247338" y="2810757"/>
            <a:ext cx="102775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Execution Error</a:t>
            </a:r>
          </a:p>
        </p:txBody>
      </p:sp>
      <p:pic>
        <p:nvPicPr>
          <p:cNvPr id="2050" name="Picture 2" descr="Welcome — Opentrons Python API V2 Documentation">
            <a:extLst>
              <a:ext uri="{FF2B5EF4-FFF2-40B4-BE49-F238E27FC236}">
                <a16:creationId xmlns:a16="http://schemas.microsoft.com/office/drawing/2014/main" id="{7878E083-9B7E-8AA6-D996-6F07F9F243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8227" y="4127174"/>
            <a:ext cx="1404257" cy="737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thinking | Nova Skin">
            <a:extLst>
              <a:ext uri="{FF2B5EF4-FFF2-40B4-BE49-F238E27FC236}">
                <a16:creationId xmlns:a16="http://schemas.microsoft.com/office/drawing/2014/main" id="{0FC090F4-F9C1-BC3F-7683-BA6A721873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551197" y="3768084"/>
            <a:ext cx="575570" cy="1096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SerpApi - Crunchbase Company Profile &amp; Funding">
            <a:extLst>
              <a:ext uri="{FF2B5EF4-FFF2-40B4-BE49-F238E27FC236}">
                <a16:creationId xmlns:a16="http://schemas.microsoft.com/office/drawing/2014/main" id="{5A79633C-29CE-1A2F-1980-6AD4AE0318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6722" y="4099137"/>
            <a:ext cx="793309" cy="793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7580AB38-DAFF-ED96-A78D-F4F5D88744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6722" y="3335059"/>
            <a:ext cx="587828" cy="587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10D29FE-C059-73FA-D838-E1B3F397B113}"/>
              </a:ext>
            </a:extLst>
          </p:cNvPr>
          <p:cNvCxnSpPr>
            <a:cxnSpLocks/>
          </p:cNvCxnSpPr>
          <p:nvPr/>
        </p:nvCxnSpPr>
        <p:spPr>
          <a:xfrm>
            <a:off x="5219090" y="4332824"/>
            <a:ext cx="72662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5E07B902-CCE9-1280-A59A-7F2A0ED7E158}"/>
              </a:ext>
            </a:extLst>
          </p:cNvPr>
          <p:cNvCxnSpPr>
            <a:cxnSpLocks/>
          </p:cNvCxnSpPr>
          <p:nvPr/>
        </p:nvCxnSpPr>
        <p:spPr>
          <a:xfrm rot="16200000" flipV="1">
            <a:off x="5320339" y="2725106"/>
            <a:ext cx="1365473" cy="107552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9DE92ADB-8542-7B39-9A33-1D7D9AD9AAF4}"/>
              </a:ext>
            </a:extLst>
          </p:cNvPr>
          <p:cNvSpPr txBox="1"/>
          <p:nvPr/>
        </p:nvSpPr>
        <p:spPr>
          <a:xfrm>
            <a:off x="5493241" y="2943837"/>
            <a:ext cx="114646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Refine Code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7460F1C-0544-BC17-AE6F-D0FBFDEB79C9}"/>
              </a:ext>
            </a:extLst>
          </p:cNvPr>
          <p:cNvCxnSpPr>
            <a:cxnSpLocks/>
          </p:cNvCxnSpPr>
          <p:nvPr/>
        </p:nvCxnSpPr>
        <p:spPr>
          <a:xfrm flipV="1">
            <a:off x="7940272" y="2581303"/>
            <a:ext cx="0" cy="9756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8517548E-F951-5B60-B37D-FF1DE60FC659}"/>
              </a:ext>
            </a:extLst>
          </p:cNvPr>
          <p:cNvSpPr txBox="1"/>
          <p:nvPr/>
        </p:nvSpPr>
        <p:spPr>
          <a:xfrm>
            <a:off x="7118527" y="2824450"/>
            <a:ext cx="912834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Add Code Skill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CDA8FA2-3BE7-396C-2626-C3E7F5DCF1B4}"/>
              </a:ext>
            </a:extLst>
          </p:cNvPr>
          <p:cNvSpPr txBox="1"/>
          <p:nvPr/>
        </p:nvSpPr>
        <p:spPr>
          <a:xfrm>
            <a:off x="5145850" y="3960637"/>
            <a:ext cx="107920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Verify Code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830B7AC-0562-6DFC-F08A-4D7A0B7FE543}"/>
              </a:ext>
            </a:extLst>
          </p:cNvPr>
          <p:cNvSpPr txBox="1"/>
          <p:nvPr/>
        </p:nvSpPr>
        <p:spPr>
          <a:xfrm>
            <a:off x="3627244" y="821849"/>
            <a:ext cx="1838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Candidate Code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72EAB7BC-15EC-4BA2-1168-74DE510DBA04}"/>
              </a:ext>
            </a:extLst>
          </p:cNvPr>
          <p:cNvCxnSpPr>
            <a:cxnSpLocks/>
          </p:cNvCxnSpPr>
          <p:nvPr/>
        </p:nvCxnSpPr>
        <p:spPr>
          <a:xfrm>
            <a:off x="1267821" y="2556283"/>
            <a:ext cx="0" cy="7921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C0A404DC-36C2-7EED-2F69-11C4223FF8A4}"/>
              </a:ext>
            </a:extLst>
          </p:cNvPr>
          <p:cNvCxnSpPr>
            <a:cxnSpLocks/>
          </p:cNvCxnSpPr>
          <p:nvPr/>
        </p:nvCxnSpPr>
        <p:spPr>
          <a:xfrm flipV="1">
            <a:off x="1475729" y="2556724"/>
            <a:ext cx="0" cy="7611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Picture 48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711EFF87-84FB-E8B9-92AF-0FD09A02EF3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1963" y="616369"/>
            <a:ext cx="2868116" cy="540587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21F888E8-9B19-F379-0E98-0C597BB86D46}"/>
              </a:ext>
            </a:extLst>
          </p:cNvPr>
          <p:cNvSpPr txBox="1"/>
          <p:nvPr/>
        </p:nvSpPr>
        <p:spPr>
          <a:xfrm>
            <a:off x="7286163" y="994973"/>
            <a:ext cx="176741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Memory of Tasks</a:t>
            </a:r>
          </a:p>
        </p:txBody>
      </p:sp>
      <p:pic>
        <p:nvPicPr>
          <p:cNvPr id="2062" name="Picture 14" descr="Task decomposition tree. | Download Scientific Diagram">
            <a:extLst>
              <a:ext uri="{FF2B5EF4-FFF2-40B4-BE49-F238E27FC236}">
                <a16:creationId xmlns:a16="http://schemas.microsoft.com/office/drawing/2014/main" id="{C856C91E-FD7B-63E1-1F48-75B765DE84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587" y="3523336"/>
            <a:ext cx="2100521" cy="1111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2054D744-3551-DF96-05C4-5F703342DFF9}"/>
              </a:ext>
            </a:extLst>
          </p:cNvPr>
          <p:cNvSpPr txBox="1"/>
          <p:nvPr/>
        </p:nvSpPr>
        <p:spPr>
          <a:xfrm>
            <a:off x="238635" y="2732721"/>
            <a:ext cx="122828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Task Decomp.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48E8CE9-D020-FCF2-09A2-07D69271B5BD}"/>
              </a:ext>
            </a:extLst>
          </p:cNvPr>
          <p:cNvSpPr txBox="1"/>
          <p:nvPr/>
        </p:nvSpPr>
        <p:spPr>
          <a:xfrm>
            <a:off x="1856267" y="1316743"/>
            <a:ext cx="101226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Task Prompt</a:t>
            </a: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5F454B09-3460-FFED-825E-4C3413471367}"/>
              </a:ext>
            </a:extLst>
          </p:cNvPr>
          <p:cNvCxnSpPr/>
          <p:nvPr/>
        </p:nvCxnSpPr>
        <p:spPr>
          <a:xfrm flipH="1">
            <a:off x="6094139" y="1928469"/>
            <a:ext cx="6986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8" name="TextBox 2047">
            <a:extLst>
              <a:ext uri="{FF2B5EF4-FFF2-40B4-BE49-F238E27FC236}">
                <a16:creationId xmlns:a16="http://schemas.microsoft.com/office/drawing/2014/main" id="{D32B9641-B494-3BCD-BECF-02F236835F44}"/>
              </a:ext>
            </a:extLst>
          </p:cNvPr>
          <p:cNvSpPr txBox="1"/>
          <p:nvPr/>
        </p:nvSpPr>
        <p:spPr>
          <a:xfrm>
            <a:off x="6073805" y="1607004"/>
            <a:ext cx="91737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Retrieve</a:t>
            </a:r>
          </a:p>
        </p:txBody>
      </p:sp>
      <p:sp>
        <p:nvSpPr>
          <p:cNvPr id="2051" name="TextBox 2050">
            <a:extLst>
              <a:ext uri="{FF2B5EF4-FFF2-40B4-BE49-F238E27FC236}">
                <a16:creationId xmlns:a16="http://schemas.microsoft.com/office/drawing/2014/main" id="{426FA719-A284-DC36-6E53-0931DEDC3596}"/>
              </a:ext>
            </a:extLst>
          </p:cNvPr>
          <p:cNvSpPr txBox="1"/>
          <p:nvPr/>
        </p:nvSpPr>
        <p:spPr>
          <a:xfrm>
            <a:off x="1582816" y="2660666"/>
            <a:ext cx="841204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50" dirty="0"/>
              <a:t>Goal Tracking</a:t>
            </a:r>
          </a:p>
        </p:txBody>
      </p:sp>
      <p:pic>
        <p:nvPicPr>
          <p:cNvPr id="5" name="Picture 4" descr="A diagram of a algorithm&#10;&#10;Description automatically generated">
            <a:extLst>
              <a:ext uri="{FF2B5EF4-FFF2-40B4-BE49-F238E27FC236}">
                <a16:creationId xmlns:a16="http://schemas.microsoft.com/office/drawing/2014/main" id="{3A8B2690-186C-CF86-2932-3E507C66BC2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67975" y="1308944"/>
            <a:ext cx="2157982" cy="116657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304C878-DFEF-4277-63C3-A3FBAEED681F}"/>
              </a:ext>
            </a:extLst>
          </p:cNvPr>
          <p:cNvSpPr txBox="1"/>
          <p:nvPr/>
        </p:nvSpPr>
        <p:spPr>
          <a:xfrm>
            <a:off x="6769204" y="1647323"/>
            <a:ext cx="69864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/>
              <a:t>Skills</a:t>
            </a:r>
          </a:p>
        </p:txBody>
      </p:sp>
      <p:pic>
        <p:nvPicPr>
          <p:cNvPr id="1026" name="Picture 2" descr="Pixel Art Vector Pink Brain Isolated On White Background Stock Illustration  - Download Image Now - iStock">
            <a:extLst>
              <a:ext uri="{FF2B5EF4-FFF2-40B4-BE49-F238E27FC236}">
                <a16:creationId xmlns:a16="http://schemas.microsoft.com/office/drawing/2014/main" id="{4426E0FC-FBD7-A919-C98A-47E0010EB5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195" y="1576172"/>
            <a:ext cx="580692" cy="580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8309D89-89C2-CB69-4F9A-AF34BD935190}"/>
              </a:ext>
            </a:extLst>
          </p:cNvPr>
          <p:cNvSpPr txBox="1"/>
          <p:nvPr/>
        </p:nvSpPr>
        <p:spPr>
          <a:xfrm>
            <a:off x="215801" y="1413916"/>
            <a:ext cx="80983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Memory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A63D43-519E-9612-ED31-89363512DB11}"/>
              </a:ext>
            </a:extLst>
          </p:cNvPr>
          <p:cNvSpPr txBox="1"/>
          <p:nvPr/>
        </p:nvSpPr>
        <p:spPr>
          <a:xfrm>
            <a:off x="1019871" y="1095691"/>
            <a:ext cx="809837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50" dirty="0"/>
              <a:t>Agent</a:t>
            </a:r>
          </a:p>
        </p:txBody>
      </p:sp>
      <p:pic>
        <p:nvPicPr>
          <p:cNvPr id="16" name="Picture 2" descr="Pixel Art Vector Pink Brain Isolated On White Background Stock Illustration  - Download Image Now - iStock">
            <a:extLst>
              <a:ext uri="{FF2B5EF4-FFF2-40B4-BE49-F238E27FC236}">
                <a16:creationId xmlns:a16="http://schemas.microsoft.com/office/drawing/2014/main" id="{B349EC81-02DF-BC81-EB73-4A5E63213D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9926" y="447915"/>
            <a:ext cx="580692" cy="580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46485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4E04D2-F02A-E99A-35DD-CA45F1FA6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 </a:t>
            </a:r>
            <a:r>
              <a:rPr lang="en-US" dirty="0" err="1"/>
              <a:t>colab</a:t>
            </a:r>
            <a:r>
              <a:rPr lang="en-US" dirty="0"/>
              <a:t>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770CF7-3A0D-47F2-08C7-F900ED09FE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1" y="1259144"/>
            <a:ext cx="8372901" cy="3317082"/>
          </a:xfrm>
        </p:spPr>
        <p:txBody>
          <a:bodyPr/>
          <a:lstStyle/>
          <a:p>
            <a:r>
              <a:rPr lang="en-US" dirty="0"/>
              <a:t>We can use </a:t>
            </a:r>
            <a:r>
              <a:rPr lang="en-US" dirty="0" err="1"/>
              <a:t>LangChain</a:t>
            </a:r>
            <a:r>
              <a:rPr lang="en-US" dirty="0"/>
              <a:t> API to generate </a:t>
            </a:r>
            <a:r>
              <a:rPr lang="en-US" dirty="0" err="1"/>
              <a:t>Opentrons</a:t>
            </a:r>
            <a:r>
              <a:rPr lang="en-US" dirty="0"/>
              <a:t> python code </a:t>
            </a:r>
          </a:p>
          <a:p>
            <a:r>
              <a:rPr lang="en-US" dirty="0" err="1"/>
              <a:t>Opentrons</a:t>
            </a:r>
            <a:r>
              <a:rPr lang="en-US" dirty="0"/>
              <a:t> is a python </a:t>
            </a:r>
            <a:r>
              <a:rPr lang="en-US" dirty="0" err="1"/>
              <a:t>api</a:t>
            </a:r>
            <a:r>
              <a:rPr lang="en-US" dirty="0"/>
              <a:t> that is used to control liquid handling robots + thermocyclers </a:t>
            </a:r>
            <a:r>
              <a:rPr lang="en-US" dirty="0">
                <a:sym typeface="Wingdings" pitchFamily="2" charset="2"/>
              </a:rPr>
              <a:t> let’s generate some sample code</a:t>
            </a:r>
          </a:p>
          <a:p>
            <a:r>
              <a:rPr lang="en-US" dirty="0">
                <a:hlinkClick r:id="rId2"/>
              </a:rPr>
              <a:t>https://colab.research.google.com/github/ramanathanlab/SciFM24-Tutorial/blob/main/agents/Agents.ipynb</a:t>
            </a:r>
            <a:r>
              <a:rPr lang="en-US" dirty="0"/>
              <a:t>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8A9615-45D4-822E-2ECC-F1F79EA28DD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5156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3E05EB-D23A-AC4B-AFFD-9FCE9F34D0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149" y="9544"/>
            <a:ext cx="8372901" cy="621711"/>
          </a:xfrm>
        </p:spPr>
        <p:txBody>
          <a:bodyPr/>
          <a:lstStyle/>
          <a:p>
            <a:r>
              <a:rPr lang="en-US" dirty="0"/>
              <a:t>Challenges in traditional Laboratory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AD2479-A29F-7D40-87B2-67F47DFD444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C673E3-3F93-F54C-B996-C4526F6CC929}"/>
              </a:ext>
            </a:extLst>
          </p:cNvPr>
          <p:cNvSpPr txBox="1"/>
          <p:nvPr/>
        </p:nvSpPr>
        <p:spPr>
          <a:xfrm>
            <a:off x="500742" y="772769"/>
            <a:ext cx="840377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1" i="0" u="none" strike="noStrike" dirty="0">
                <a:solidFill>
                  <a:srgbClr val="0D0D0D"/>
                </a:solidFill>
                <a:effectLst/>
                <a:latin typeface="Söhne"/>
              </a:rPr>
              <a:t>Challenge:</a:t>
            </a:r>
            <a:r>
              <a:rPr lang="en-US" b="0" i="0" u="none" strike="noStrike" dirty="0">
                <a:solidFill>
                  <a:srgbClr val="0D0D0D"/>
                </a:solidFill>
                <a:effectLst/>
                <a:latin typeface="Söhne"/>
              </a:rPr>
              <a:t> Traditional experimentation processes can be slow due to manual task execution, limiting the speed of discovery.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u="none" strike="noStrike" dirty="0">
                <a:solidFill>
                  <a:srgbClr val="0D0D0D"/>
                </a:solidFill>
                <a:effectLst/>
                <a:latin typeface="Söhne"/>
              </a:rPr>
              <a:t>Solution:</a:t>
            </a:r>
            <a:r>
              <a:rPr lang="en-US" b="0" i="0" u="none" strike="noStrike" dirty="0">
                <a:solidFill>
                  <a:srgbClr val="0D0D0D"/>
                </a:solidFill>
                <a:effectLst/>
                <a:latin typeface="Söhne"/>
              </a:rPr>
              <a:t> By automating tasks, autonomous labs streamline workflows and accelerate the experimentation process, enabling faster discovery and innovation.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dirty="0">
              <a:solidFill>
                <a:srgbClr val="0D0D0D"/>
              </a:solidFill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u="none" strike="noStrike" dirty="0">
                <a:solidFill>
                  <a:srgbClr val="0D0D0D"/>
                </a:solidFill>
                <a:effectLst/>
                <a:latin typeface="Söhne"/>
              </a:rPr>
              <a:t>Challenge:</a:t>
            </a:r>
            <a:r>
              <a:rPr lang="en-US" b="0" i="0" u="none" strike="noStrike" dirty="0">
                <a:solidFill>
                  <a:srgbClr val="0D0D0D"/>
                </a:solidFill>
                <a:effectLst/>
                <a:latin typeface="Söhne"/>
              </a:rPr>
              <a:t> Human labor is limited by the need for rest and breaks, reducing lab operational hours.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u="none" strike="noStrike" dirty="0">
                <a:solidFill>
                  <a:srgbClr val="0D0D0D"/>
                </a:solidFill>
                <a:effectLst/>
                <a:latin typeface="Söhne"/>
              </a:rPr>
              <a:t>Solution:</a:t>
            </a:r>
            <a:r>
              <a:rPr lang="en-US" b="0" i="0" u="none" strike="noStrike" dirty="0">
                <a:solidFill>
                  <a:srgbClr val="0D0D0D"/>
                </a:solidFill>
                <a:effectLst/>
                <a:latin typeface="Söhne"/>
              </a:rPr>
              <a:t> Robots and automated systems can operate continuously, 24/7, significantly increasing lab productivity by eliminating downtime</a:t>
            </a:r>
          </a:p>
          <a:p>
            <a:endParaRPr lang="en-US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u="none" strike="noStrike" dirty="0">
                <a:solidFill>
                  <a:srgbClr val="0D0D0D"/>
                </a:solidFill>
                <a:effectLst/>
                <a:latin typeface="Söhne"/>
              </a:rPr>
              <a:t>Challenge:</a:t>
            </a:r>
            <a:r>
              <a:rPr lang="en-US" b="0" i="0" u="none" strike="noStrike" dirty="0">
                <a:solidFill>
                  <a:srgbClr val="0D0D0D"/>
                </a:solidFill>
                <a:effectLst/>
                <a:latin typeface="Söhne"/>
              </a:rPr>
              <a:t> Manual experiments are prone to human error, leading to inconsistencies in data and a lack of reproducibility.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u="none" strike="noStrike" dirty="0">
                <a:solidFill>
                  <a:srgbClr val="0D0D0D"/>
                </a:solidFill>
                <a:effectLst/>
                <a:latin typeface="Söhne"/>
              </a:rPr>
              <a:t>Solution:</a:t>
            </a:r>
            <a:r>
              <a:rPr lang="en-US" b="0" i="0" u="none" strike="noStrike" dirty="0">
                <a:solidFill>
                  <a:srgbClr val="0D0D0D"/>
                </a:solidFill>
                <a:effectLst/>
                <a:latin typeface="Söhne"/>
              </a:rPr>
              <a:t> Automation ensures precise and consistent execution of experiments, minimizing human error and enhancing the reliability and reproducibility of data.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7770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C7AE23-7227-5346-A3A6-583C03C10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autonomous laboratory?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38CC6B-62A5-B64F-BABB-E065E1528DA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0C330D-E396-8D45-8C62-40C86C4CFF45}"/>
              </a:ext>
            </a:extLst>
          </p:cNvPr>
          <p:cNvSpPr txBox="1"/>
          <p:nvPr/>
        </p:nvSpPr>
        <p:spPr>
          <a:xfrm>
            <a:off x="533402" y="1282396"/>
            <a:ext cx="3690256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-12"/>
            <a:r>
              <a:rPr lang="en-US" dirty="0">
                <a:solidFill>
                  <a:srgbClr val="0D0D0D"/>
                </a:solidFill>
              </a:rPr>
              <a:t>A system that can perform scientific experiments and research with minimal human intervention</a:t>
            </a:r>
          </a:p>
          <a:p>
            <a:endParaRPr lang="en-US" dirty="0">
              <a:solidFill>
                <a:srgbClr val="0D0D0D"/>
              </a:solidFill>
            </a:endParaRPr>
          </a:p>
          <a:p>
            <a:r>
              <a:rPr lang="en-US" b="1" dirty="0">
                <a:solidFill>
                  <a:srgbClr val="0D0D0D"/>
                </a:solidFill>
              </a:rPr>
              <a:t>What are the key components of SDL?</a:t>
            </a:r>
          </a:p>
          <a:p>
            <a:pPr marL="742932" lvl="1" indent="-285744">
              <a:buFont typeface="Arial" panose="020B0604020202020204" pitchFamily="34" charset="0"/>
              <a:buChar char="•"/>
            </a:pPr>
            <a:r>
              <a:rPr lang="en-US" dirty="0"/>
              <a:t>Robotic automation</a:t>
            </a:r>
          </a:p>
          <a:p>
            <a:pPr marL="742932" lvl="1" indent="-285744">
              <a:buFont typeface="Arial" panose="020B0604020202020204" pitchFamily="34" charset="0"/>
              <a:buChar char="•"/>
            </a:pPr>
            <a:r>
              <a:rPr lang="en-US" dirty="0"/>
              <a:t>AI-powered design</a:t>
            </a:r>
          </a:p>
          <a:p>
            <a:pPr marL="742932" lvl="1" indent="-285744">
              <a:buFont typeface="Arial" panose="020B0604020202020204" pitchFamily="34" charset="0"/>
              <a:buChar char="•"/>
            </a:pPr>
            <a:r>
              <a:rPr lang="en-US" dirty="0"/>
              <a:t>Closed-loop systems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D123358-C3FE-C549-BCF3-386C8AECE41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838"/>
          <a:stretch/>
        </p:blipFill>
        <p:spPr>
          <a:xfrm>
            <a:off x="4643651" y="1156718"/>
            <a:ext cx="4295306" cy="283006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1765E5D-7AEB-FB49-88A0-5CA583222BCE}"/>
              </a:ext>
            </a:extLst>
          </p:cNvPr>
          <p:cNvSpPr txBox="1"/>
          <p:nvPr/>
        </p:nvSpPr>
        <p:spPr>
          <a:xfrm>
            <a:off x="4643651" y="4097866"/>
            <a:ext cx="38254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  <a:latin typeface="Söhne"/>
              </a:rPr>
              <a:t>Rapid prototyping laboratory Setup at Argonne National Laboratory</a:t>
            </a:r>
            <a:endParaRPr lang="en-US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198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256418"/>
            <a:ext cx="8372901" cy="621711"/>
          </a:xfrm>
        </p:spPr>
        <p:txBody>
          <a:bodyPr/>
          <a:lstStyle/>
          <a:p>
            <a:r>
              <a:rPr lang="en-US" dirty="0"/>
              <a:t>What is AN AI AGENT?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8" y="1095859"/>
            <a:ext cx="8372901" cy="2931856"/>
          </a:xfrm>
        </p:spPr>
        <p:txBody>
          <a:bodyPr/>
          <a:lstStyle/>
          <a:p>
            <a:r>
              <a:rPr lang="en-US" b="0" i="0" u="none" strike="noStrike" dirty="0">
                <a:solidFill>
                  <a:srgbClr val="0D0D0D"/>
                </a:solidFill>
                <a:effectLst/>
                <a:latin typeface="Söhne"/>
              </a:rPr>
              <a:t>An AI agent is a software program designed to autonomously perform tasks or make decisions to achieve specific goals.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D0D0D"/>
                </a:solidFill>
                <a:effectLst/>
                <a:latin typeface="Söhne"/>
              </a:rPr>
              <a:t>AI agents improve over time through data analysis and feedback, enhancing their decision-making and performance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D0D0D"/>
                </a:solidFill>
                <a:effectLst/>
                <a:latin typeface="Söhne"/>
              </a:rPr>
              <a:t>AI agents operate without the need for constant human guidance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D0D0D"/>
                </a:solidFill>
                <a:effectLst/>
                <a:latin typeface="Söhne"/>
              </a:rPr>
              <a:t>They can adjust their actions and strategies in response to changing environments or objectives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D0D0D"/>
                </a:solidFill>
                <a:effectLst/>
                <a:latin typeface="Söhne"/>
              </a:rPr>
              <a:t>AI agents can work together with other agents, sharing knowledge and tasks to achieve complex goals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4808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ACBF-3165-2646-9CB4-3237186755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973" y="236116"/>
            <a:ext cx="8372901" cy="445329"/>
          </a:xfrm>
        </p:spPr>
        <p:txBody>
          <a:bodyPr/>
          <a:lstStyle/>
          <a:p>
            <a:r>
              <a:rPr lang="en-US" b="0" i="0" u="none" strike="noStrike" dirty="0">
                <a:solidFill>
                  <a:srgbClr val="0D0D0D"/>
                </a:solidFill>
                <a:effectLst/>
                <a:latin typeface="Söhne"/>
              </a:rPr>
              <a:t>Agent-Based Code Generation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9A7684-195C-D34B-AD5B-B82ED856D9D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7535C6-D36C-B643-ACE6-4BCAC7AAFFA1}"/>
              </a:ext>
            </a:extLst>
          </p:cNvPr>
          <p:cNvSpPr txBox="1"/>
          <p:nvPr/>
        </p:nvSpPr>
        <p:spPr>
          <a:xfrm>
            <a:off x="478972" y="815294"/>
            <a:ext cx="4996541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D0D0D"/>
                </a:solidFill>
                <a:effectLst/>
                <a:latin typeface="Söhne"/>
              </a:rPr>
              <a:t>Unlike static manual scripts, agent based models can dynamically generate and adjust experimental protocols in real-time, responding to new data, experimental outcomes, or changing conditions.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D0D0D"/>
                </a:solidFill>
                <a:latin typeface="Söhne"/>
              </a:rPr>
              <a:t>C</a:t>
            </a:r>
            <a:r>
              <a:rPr lang="en-US" b="0" i="0" u="none" strike="noStrike" dirty="0">
                <a:solidFill>
                  <a:srgbClr val="0D0D0D"/>
                </a:solidFill>
                <a:effectLst/>
                <a:latin typeface="Söhne"/>
              </a:rPr>
              <a:t>an handle complex, multi-faceted problems by breaking them down into smaller tasks managed by individual agents, facilitating more efficient problem-solving and decision-making processes.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D0D0D"/>
                </a:solidFill>
                <a:latin typeface="Söhne"/>
              </a:rPr>
              <a:t>A</a:t>
            </a:r>
            <a:r>
              <a:rPr lang="en-US" b="0" i="0" u="none" strike="noStrike" dirty="0">
                <a:solidFill>
                  <a:srgbClr val="0D0D0D"/>
                </a:solidFill>
                <a:effectLst/>
                <a:latin typeface="Söhne"/>
              </a:rPr>
              <a:t>re inherently scalable, capable of managing tasks ranging from simple to highly complex experimental designs, making them ideal for labs of any size and capability.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A9395E9-416C-043E-AC96-C259A074DA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3357" y="997393"/>
            <a:ext cx="3315867" cy="3148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9736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33771-BA37-724B-A99E-6329A94010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1058"/>
            <a:ext cx="8372901" cy="621711"/>
          </a:xfrm>
        </p:spPr>
        <p:txBody>
          <a:bodyPr/>
          <a:lstStyle/>
          <a:p>
            <a:r>
              <a:rPr lang="en-US" dirty="0"/>
              <a:t>Multi-Agent systems (MAS)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E41CBB-B5CD-6E47-85D5-CE112E7357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81774"/>
            <a:ext cx="8372901" cy="3703347"/>
          </a:xfrm>
        </p:spPr>
        <p:txBody>
          <a:bodyPr/>
          <a:lstStyle/>
          <a:p>
            <a:r>
              <a:rPr lang="en-US" b="0" i="0" u="none" strike="noStrike" dirty="0">
                <a:solidFill>
                  <a:srgbClr val="0D0D0D"/>
                </a:solidFill>
                <a:effectLst/>
                <a:latin typeface="Söhne"/>
              </a:rPr>
              <a:t>Multiple AI agents can collaborate, enhancing problem-solving and efficiency beyond what single agents can achieve</a:t>
            </a:r>
          </a:p>
          <a:p>
            <a:pPr marL="0" indent="0">
              <a:buNone/>
            </a:pPr>
            <a:r>
              <a:rPr lang="en-US" dirty="0"/>
              <a:t>Advantages</a:t>
            </a:r>
          </a:p>
          <a:p>
            <a:pPr lvl="1"/>
            <a:r>
              <a:rPr lang="en-US" dirty="0"/>
              <a:t>Complex Problem Solving</a:t>
            </a:r>
          </a:p>
          <a:p>
            <a:pPr lvl="1"/>
            <a:r>
              <a:rPr lang="en-US" dirty="0"/>
              <a:t>Increased Efficiency</a:t>
            </a:r>
          </a:p>
          <a:p>
            <a:pPr lvl="1"/>
            <a:r>
              <a:rPr lang="en-US" dirty="0"/>
              <a:t>Robust System</a:t>
            </a:r>
          </a:p>
          <a:p>
            <a:r>
              <a:rPr lang="en-US" b="0" i="0" u="none" strike="noStrike" dirty="0">
                <a:solidFill>
                  <a:srgbClr val="0D0D0D"/>
                </a:solidFill>
                <a:effectLst/>
                <a:latin typeface="Söhne"/>
              </a:rPr>
              <a:t>MAS can expand more easily to accommodate larger or more complex tasks, adapting to the demand seamlessly</a:t>
            </a:r>
          </a:p>
          <a:p>
            <a:r>
              <a:rPr lang="en-US" b="0" i="0" u="none" strike="noStrike" dirty="0">
                <a:solidFill>
                  <a:srgbClr val="0D0D0D"/>
                </a:solidFill>
                <a:effectLst/>
                <a:latin typeface="Söhne"/>
              </a:rPr>
              <a:t>Agents with different specialties can address varied aspects of a problem, leading to well-rounded and thorough solutions</a:t>
            </a:r>
          </a:p>
          <a:p>
            <a:r>
              <a:rPr lang="en-US" b="0" i="0" u="none" strike="noStrike" dirty="0">
                <a:solidFill>
                  <a:srgbClr val="0D0D0D"/>
                </a:solidFill>
                <a:effectLst/>
                <a:latin typeface="Söhne"/>
              </a:rPr>
              <a:t>Agents in a MAS can learn from one another’s experiences, constantly evolving and optimizing collective strategies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21BF3E-B356-244E-907B-188106143CA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520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43FCA0-D564-85A3-32FF-D6D8DAFD67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7866" y="-364463"/>
            <a:ext cx="7886700" cy="994172"/>
          </a:xfrm>
        </p:spPr>
        <p:txBody>
          <a:bodyPr/>
          <a:lstStyle/>
          <a:p>
            <a:r>
              <a:rPr lang="en-US" dirty="0"/>
              <a:t>Automating Labs with code Agents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AF56A2-75A6-D58D-15AA-B313F081C5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769654"/>
            <a:ext cx="8450036" cy="2932865"/>
          </a:xfrm>
        </p:spPr>
        <p:txBody>
          <a:bodyPr/>
          <a:lstStyle/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effectLst/>
              </a:rPr>
              <a:t>Issue: Some lab protocols in biology are tedious (ex. liquid handling tasks such as serial dilution)</a:t>
            </a:r>
          </a:p>
          <a:p>
            <a:pPr rtl="0" fontAlgn="base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effectLst/>
              </a:rPr>
              <a:t>Potential Solution: We can use LLM-driven “agents” aka language models to generate/evaluate code → used to operate robots to carry out lab tasks </a:t>
            </a:r>
          </a:p>
          <a:p>
            <a:pPr rtl="0" fontAlgn="base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effectLst/>
              </a:rPr>
              <a:t>Input = lab experiment/information as a prompt → GPT Agent → code to control robot → executed protocol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94F35E-18EF-C5D0-BA01-86F43EE770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2244" y="2887253"/>
            <a:ext cx="3373565" cy="1897631"/>
          </a:xfrm>
          <a:prstGeom prst="rect">
            <a:avLst/>
          </a:prstGeom>
        </p:spPr>
      </p:pic>
      <p:pic>
        <p:nvPicPr>
          <p:cNvPr id="6" name="Picture 4" descr="Doctor Steve | Nova Skin">
            <a:extLst>
              <a:ext uri="{FF2B5EF4-FFF2-40B4-BE49-F238E27FC236}">
                <a16:creationId xmlns:a16="http://schemas.microsoft.com/office/drawing/2014/main" id="{E9C71F5F-0895-FD10-DF74-B3397652CF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7977" y="2887254"/>
            <a:ext cx="523484" cy="1052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9" name="Picture 13" descr="Detail Step Png Koleksi Nomer 47">
            <a:extLst>
              <a:ext uri="{FF2B5EF4-FFF2-40B4-BE49-F238E27FC236}">
                <a16:creationId xmlns:a16="http://schemas.microsoft.com/office/drawing/2014/main" id="{820D9F91-91A4-3200-C7C6-1B388ED065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8363" y="3376346"/>
            <a:ext cx="1953107" cy="1229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1" name="Picture 15" descr="An example wet lab protocol (Kulkarni et al., 2018) | Download Scientific  Diagram">
            <a:extLst>
              <a:ext uri="{FF2B5EF4-FFF2-40B4-BE49-F238E27FC236}">
                <a16:creationId xmlns:a16="http://schemas.microsoft.com/office/drawing/2014/main" id="{761E6AA9-022C-23DF-C23E-032FEDBB14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227" y="2803423"/>
            <a:ext cx="2126402" cy="2033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1A78963-5FDB-3201-21E1-A506EE55014E}"/>
              </a:ext>
            </a:extLst>
          </p:cNvPr>
          <p:cNvCxnSpPr>
            <a:cxnSpLocks/>
          </p:cNvCxnSpPr>
          <p:nvPr/>
        </p:nvCxnSpPr>
        <p:spPr>
          <a:xfrm>
            <a:off x="2674187" y="3739143"/>
            <a:ext cx="72662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6ADEBEE-B9C8-4670-FEFD-16C9D9614A62}"/>
              </a:ext>
            </a:extLst>
          </p:cNvPr>
          <p:cNvCxnSpPr>
            <a:cxnSpLocks/>
          </p:cNvCxnSpPr>
          <p:nvPr/>
        </p:nvCxnSpPr>
        <p:spPr>
          <a:xfrm>
            <a:off x="4697906" y="3735111"/>
            <a:ext cx="72662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DC18475-3549-8519-E86E-F58A9F13A93B}"/>
              </a:ext>
            </a:extLst>
          </p:cNvPr>
          <p:cNvSpPr txBox="1"/>
          <p:nvPr/>
        </p:nvSpPr>
        <p:spPr>
          <a:xfrm>
            <a:off x="2755052" y="3159579"/>
            <a:ext cx="72662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List of Tasks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0F61BD9-435A-AA26-2367-E528B84013CF}"/>
              </a:ext>
            </a:extLst>
          </p:cNvPr>
          <p:cNvSpPr txBox="1"/>
          <p:nvPr/>
        </p:nvSpPr>
        <p:spPr>
          <a:xfrm>
            <a:off x="4677763" y="3194690"/>
            <a:ext cx="90887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Code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FE3818-E611-BF2C-4400-758A91D5AB42}"/>
              </a:ext>
            </a:extLst>
          </p:cNvPr>
          <p:cNvSpPr txBox="1"/>
          <p:nvPr/>
        </p:nvSpPr>
        <p:spPr>
          <a:xfrm>
            <a:off x="3817977" y="2587171"/>
            <a:ext cx="90887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GPT</a:t>
            </a:r>
          </a:p>
        </p:txBody>
      </p:sp>
    </p:spTree>
    <p:extLst>
      <p:ext uri="{BB962C8B-B14F-4D97-AF65-F5344CB8AC3E}">
        <p14:creationId xmlns:p14="http://schemas.microsoft.com/office/powerpoint/2010/main" val="37906943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A028D5-F958-425F-390C-196776BD1A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Langchain</a:t>
            </a:r>
            <a:r>
              <a:rPr lang="en-US" dirty="0"/>
              <a:t> – Easy to use for LLMs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02B959-DE9F-E5BD-78FB-6F6F57BB75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04239"/>
            <a:ext cx="8372901" cy="3317082"/>
          </a:xfrm>
        </p:spPr>
        <p:txBody>
          <a:bodyPr/>
          <a:lstStyle/>
          <a:p>
            <a:r>
              <a:rPr lang="en-US" dirty="0" err="1"/>
              <a:t>LangChain</a:t>
            </a:r>
            <a:r>
              <a:rPr lang="en-US" dirty="0"/>
              <a:t> is a Python API that helps you compose prompts and send them into an LLM model (‘chain’) to generate responses, embeddings, etc.</a:t>
            </a:r>
          </a:p>
          <a:p>
            <a:r>
              <a:rPr lang="en-US" dirty="0"/>
              <a:t>We can “chain” LLM models together to create an ecosystem of language models for planning, code generation to execute a biology experiment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977653-B042-5918-69B7-547B37A571C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1026" name="Picture 2" descr="LangChain: A Framework for Harnessing LLM Potential | by Kushal V |  TechHappily | Medium">
            <a:extLst>
              <a:ext uri="{FF2B5EF4-FFF2-40B4-BE49-F238E27FC236}">
                <a16:creationId xmlns:a16="http://schemas.microsoft.com/office/drawing/2014/main" id="{C8096517-F3B2-D712-535B-16654396BB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3127" y="2644367"/>
            <a:ext cx="5597745" cy="2210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2891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9FA661-6C9B-904A-5B55-AB4298958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Scaling toward PCR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A265E8-2607-D1E4-7BC5-658C8B1922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Issue: We have a complex experiment that includes multiple preparation steps</a:t>
            </a:r>
          </a:p>
          <a:p>
            <a:r>
              <a:rPr lang="en-US" dirty="0"/>
              <a:t>Ex. Master mix preparation, thermocycling, all in one plate???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FDE00C-8799-E166-79E9-D2F1F1AAB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CDFCD6-4325-3546-B8E5-BFE2C039F1CB}" type="slidenum">
              <a:rPr lang="en-US" smtClean="0"/>
              <a:t>9</a:t>
            </a:fld>
            <a:endParaRPr lang="en-US"/>
          </a:p>
        </p:txBody>
      </p:sp>
      <p:pic>
        <p:nvPicPr>
          <p:cNvPr id="5" name="Picture 4" descr="A diagram of a person working on a machine&#10;&#10;Description automatically generated">
            <a:extLst>
              <a:ext uri="{FF2B5EF4-FFF2-40B4-BE49-F238E27FC236}">
                <a16:creationId xmlns:a16="http://schemas.microsoft.com/office/drawing/2014/main" id="{774FC66B-D502-824E-AC21-C18AC4A508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978" y="2149367"/>
            <a:ext cx="7834044" cy="2561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962049"/>
      </p:ext>
    </p:extLst>
  </p:cSld>
  <p:clrMapOvr>
    <a:masterClrMapping/>
  </p:clrMapOvr>
</p:sld>
</file>

<file path=ppt/theme/theme1.xml><?xml version="1.0" encoding="utf-8"?>
<a:theme xmlns:a="http://schemas.openxmlformats.org/drawingml/2006/main" name="presentation_16x9">
  <a:themeElements>
    <a:clrScheme name="Argonne General Purpose Template">
      <a:dk1>
        <a:srgbClr val="47484A"/>
      </a:dk1>
      <a:lt1>
        <a:srgbClr val="FFFFFF"/>
      </a:lt1>
      <a:dk2>
        <a:srgbClr val="0082CA"/>
      </a:dk2>
      <a:lt2>
        <a:srgbClr val="ECAA00"/>
      </a:lt2>
      <a:accent1>
        <a:srgbClr val="7AB800"/>
      </a:accent1>
      <a:accent2>
        <a:srgbClr val="00609C"/>
      </a:accent2>
      <a:accent3>
        <a:srgbClr val="4D008C"/>
      </a:accent3>
      <a:accent4>
        <a:srgbClr val="FF7900"/>
      </a:accent4>
      <a:accent5>
        <a:srgbClr val="00A19C"/>
      </a:accent5>
      <a:accent6>
        <a:srgbClr val="CD202C"/>
      </a:accent6>
      <a:hlink>
        <a:srgbClr val="000000"/>
      </a:hlink>
      <a:folHlink>
        <a:srgbClr val="76777B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Horizon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hade val="100000"/>
                <a:satMod val="100000"/>
              </a:schemeClr>
            </a:gs>
            <a:gs pos="100000">
              <a:schemeClr val="phClr">
                <a:tint val="61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</a:schemeClr>
            </a:gs>
            <a:gs pos="100000">
              <a:schemeClr val="phClr">
                <a:tint val="90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5240" cap="flat" cmpd="sng" algn="ctr">
          <a:solidFill>
            <a:schemeClr val="phClr">
              <a:tint val="25000"/>
              <a:alpha val="25000"/>
            </a:schemeClr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2924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prstMaterial="flat">
            <a:bevelT w="34925" h="47625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2" id="{16977731-C412-3943-B741-04857B423370}" vid="{1CB93506-B23E-0946-9F6E-16BB195DC34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Argonne presentation_16x9</Template>
  <TotalTime>876</TotalTime>
  <Words>1143</Words>
  <Application>Microsoft Macintosh PowerPoint</Application>
  <PresentationFormat>On-screen Show (16:9)</PresentationFormat>
  <Paragraphs>115</Paragraphs>
  <Slides>12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Söhne</vt:lpstr>
      <vt:lpstr>Wingdings</vt:lpstr>
      <vt:lpstr>presentation_16x9</vt:lpstr>
      <vt:lpstr>Using agents for autonomous labs</vt:lpstr>
      <vt:lpstr>Challenges in traditional Laboratory</vt:lpstr>
      <vt:lpstr>What is autonomous laboratory?</vt:lpstr>
      <vt:lpstr>What is AN AI AGENT?</vt:lpstr>
      <vt:lpstr>Agent-Based Code Generation</vt:lpstr>
      <vt:lpstr>Multi-Agent systems (MAS)</vt:lpstr>
      <vt:lpstr>Automating Labs with code Agents</vt:lpstr>
      <vt:lpstr>Langchain – Easy to use for LLMs</vt:lpstr>
      <vt:lpstr>Scaling toward PCR</vt:lpstr>
      <vt:lpstr>Example of what we do…</vt:lpstr>
      <vt:lpstr>System of Agents</vt:lpstr>
      <vt:lpstr>GOOGLE colab example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Brian Alan Hsu</cp:lastModifiedBy>
  <cp:revision>43</cp:revision>
  <cp:lastPrinted>2015-09-08T15:35:42Z</cp:lastPrinted>
  <dcterms:created xsi:type="dcterms:W3CDTF">2018-07-03T17:34:09Z</dcterms:created>
  <dcterms:modified xsi:type="dcterms:W3CDTF">2024-04-02T17:28:53Z</dcterms:modified>
</cp:coreProperties>
</file>